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4" r:id="rId2"/>
    <p:sldId id="257" r:id="rId3"/>
    <p:sldId id="295" r:id="rId4"/>
    <p:sldId id="265" r:id="rId5"/>
    <p:sldId id="258" r:id="rId6"/>
    <p:sldId id="260" r:id="rId7"/>
    <p:sldId id="267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59" r:id="rId16"/>
    <p:sldId id="261" r:id="rId17"/>
    <p:sldId id="262" r:id="rId18"/>
    <p:sldId id="263" r:id="rId19"/>
    <p:sldId id="264" r:id="rId20"/>
    <p:sldId id="266" r:id="rId21"/>
    <p:sldId id="268" r:id="rId22"/>
    <p:sldId id="269" r:id="rId23"/>
    <p:sldId id="273" r:id="rId24"/>
    <p:sldId id="270" r:id="rId25"/>
    <p:sldId id="271" r:id="rId26"/>
    <p:sldId id="272" r:id="rId27"/>
    <p:sldId id="274" r:id="rId28"/>
    <p:sldId id="275" r:id="rId29"/>
    <p:sldId id="292" r:id="rId30"/>
    <p:sldId id="293" r:id="rId31"/>
    <p:sldId id="296" r:id="rId32"/>
    <p:sldId id="297" r:id="rId33"/>
    <p:sldId id="298" r:id="rId34"/>
    <p:sldId id="299" r:id="rId35"/>
    <p:sldId id="300" r:id="rId36"/>
    <p:sldId id="301" r:id="rId37"/>
    <p:sldId id="302" r:id="rId38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6699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25" autoAdjust="0"/>
    <p:restoredTop sz="94660"/>
  </p:normalViewPr>
  <p:slideViewPr>
    <p:cSldViewPr>
      <p:cViewPr varScale="1">
        <p:scale>
          <a:sx n="94" d="100"/>
          <a:sy n="94" d="100"/>
        </p:scale>
        <p:origin x="-102" y="-23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906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5900" y="1859280"/>
            <a:ext cx="6934200" cy="1295400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429000"/>
            <a:ext cx="69342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079AD-EF52-483E-8E06-0C89912137BC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7E7D2-ED8E-4EC5-984A-2ECD77119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E2347-E913-422E-81F3-F21BCC51D4F1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1A4C2-FDEF-433A-9465-583CEC3C0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1209041"/>
            <a:ext cx="1403350" cy="4318000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3350" y="1219200"/>
            <a:ext cx="5613400" cy="4267201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F9C79-5D29-457A-B263-1396D55FC611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7CA97-A129-4E6B-A5BB-499725899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906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2438401"/>
            <a:ext cx="6934200" cy="3048001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260BD-7D77-43F9-AD1D-77A7FD39CB55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B8D86-526C-4294-9711-5E7B7D547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906000" cy="932688"/>
          </a:xfrm>
          <a:prstGeom prst="rect">
            <a:avLst/>
          </a:prstGeom>
        </p:spPr>
      </p:pic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906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8450" y="3410268"/>
            <a:ext cx="67691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o-RO" smtClean="0"/>
              <a:t>Faceți clic pentru a edita stilul de titlu Coordonator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8450" y="1503680"/>
            <a:ext cx="67691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A1EE6-CA34-4D73-B5D5-8617ED5FCC02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76DA5-E83A-4BB1-B59A-47934E1CF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906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485900" y="2438400"/>
            <a:ext cx="3384550" cy="31242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5035550" y="2438400"/>
            <a:ext cx="3384550" cy="31242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5DE58-482D-440D-9A67-62AB8C51B167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E4412-1F64-4FDD-811A-20170174B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906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485900" y="2819400"/>
            <a:ext cx="3384550" cy="27432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035550" y="2819400"/>
            <a:ext cx="3384550" cy="27432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900" y="2362201"/>
            <a:ext cx="3386270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2359152"/>
            <a:ext cx="3387990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70DB2-75A4-4DB0-A87C-75EEBCE4B11A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717D6-8B01-4D5B-8FDA-08EC4D934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906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C910-17A9-452F-930A-6C736A5AB380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B79EE-E141-467E-A6EE-117A42A65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8BEE6-A389-4176-891D-6C3352588568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0C3EA-5AD2-4BC8-9440-BF2A456E1E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5752" y="1676400"/>
            <a:ext cx="305434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o-RO" smtClean="0"/>
              <a:t>Faceți clic pentru a edita stilul de titlu Coordonator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5752" y="2275840"/>
            <a:ext cx="305434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485900" y="1676400"/>
            <a:ext cx="3549650" cy="35052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12136-E17E-43E0-BA17-A152D17D6DB6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2FBDC-9EA0-45F6-9152-43A21CEA8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7"/>
          <p:cNvSpPr/>
          <p:nvPr/>
        </p:nvSpPr>
        <p:spPr>
          <a:xfrm>
            <a:off x="1584325" y="1847850"/>
            <a:ext cx="334962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5750" y="1676400"/>
            <a:ext cx="305435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o-RO" smtClean="0"/>
              <a:t>Faceți clic pentru a edita stilul de titlu Coordonator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51000" y="1905000"/>
            <a:ext cx="321945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5750" y="2276856"/>
            <a:ext cx="305435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62291-4596-480C-99BC-A941D7B7A43C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F900E-78AD-47D3-9D9C-A38036E66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900" y="1295400"/>
            <a:ext cx="69342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2057400"/>
            <a:ext cx="6934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30200" y="6356350"/>
            <a:ext cx="23114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D40AFE8E-9320-46E2-B17C-5AF932ADF4CE}" type="datetimeFigureOut">
              <a:rPr lang="en-US"/>
              <a:pPr>
                <a:defRPr/>
              </a:pPr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219450" y="6356350"/>
            <a:ext cx="346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7231063" y="636428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7E565DCA-6141-4A37-A3AC-2C2D56FFE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81" r:id="rId7"/>
    <p:sldLayoutId id="2147483782" r:id="rId8"/>
    <p:sldLayoutId id="2147483791" r:id="rId9"/>
    <p:sldLayoutId id="2147483783" r:id="rId10"/>
    <p:sldLayoutId id="214748378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1" fontAlgn="base" hangingPunct="1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iacademy.oracl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381100" y="1071546"/>
            <a:ext cx="6934200" cy="685800"/>
          </a:xfrm>
        </p:spPr>
        <p:txBody>
          <a:bodyPr>
            <a:normAutofit/>
          </a:bodyPr>
          <a:lstStyle/>
          <a:p>
            <a:r>
              <a:rPr lang="en-US" sz="1200" dirty="0" err="1" smtClean="0"/>
              <a:t>Colegiul</a:t>
            </a:r>
            <a:r>
              <a:rPr lang="en-US" sz="1200" dirty="0" smtClean="0"/>
              <a:t> national “</a:t>
            </a:r>
            <a:r>
              <a:rPr lang="en-US" sz="1200" dirty="0" err="1" smtClean="0"/>
              <a:t>tudor</a:t>
            </a:r>
            <a:r>
              <a:rPr lang="en-US" sz="1200" dirty="0" smtClean="0"/>
              <a:t> </a:t>
            </a:r>
            <a:r>
              <a:rPr lang="en-US" sz="1200" dirty="0" err="1" smtClean="0"/>
              <a:t>vladimirescu</a:t>
            </a:r>
            <a:r>
              <a:rPr lang="en-US" sz="1200" dirty="0" smtClean="0"/>
              <a:t>”</a:t>
            </a:r>
            <a:endParaRPr lang="ro-RO" sz="12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666852" y="2285992"/>
            <a:ext cx="6719886" cy="1071570"/>
          </a:xfrm>
        </p:spPr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en-US" sz="2800" b="1" dirty="0" smtClean="0"/>
              <a:t>PROIECT  PENTRU  CERTIFICAREA COMPETENTELOR PROFESIONALE </a:t>
            </a:r>
          </a:p>
          <a:p>
            <a:pPr algn="ctr">
              <a:lnSpc>
                <a:spcPct val="100000"/>
              </a:lnSpc>
              <a:buNone/>
            </a:pPr>
            <a:endParaRPr lang="ro-RO" sz="2800" b="1" dirty="0"/>
          </a:p>
        </p:txBody>
      </p:sp>
      <p:sp>
        <p:nvSpPr>
          <p:cNvPr id="4" name="Dreptunghi 3"/>
          <p:cNvSpPr/>
          <p:nvPr/>
        </p:nvSpPr>
        <p:spPr>
          <a:xfrm>
            <a:off x="5738818" y="3714752"/>
            <a:ext cx="49530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100" b="1" dirty="0">
                <a:solidFill>
                  <a:srgbClr val="0D0D0D"/>
                </a:solidFill>
              </a:rPr>
              <a:t>NUME :</a:t>
            </a:r>
            <a:endParaRPr lang="ro-RO" sz="1100" b="1" dirty="0">
              <a:solidFill>
                <a:srgbClr val="0D0D0D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o-RO" sz="1100" b="1" dirty="0">
                <a:solidFill>
                  <a:srgbClr val="0D0D0D"/>
                </a:solidFill>
              </a:rPr>
              <a:t>	</a:t>
            </a:r>
            <a:r>
              <a:rPr lang="en-US" sz="1100" b="1" dirty="0">
                <a:solidFill>
                  <a:srgbClr val="0D0D0D"/>
                </a:solidFill>
              </a:rPr>
              <a:t>PINI</a:t>
            </a:r>
            <a:r>
              <a:rPr lang="ro-RO" sz="1100" b="1" dirty="0">
                <a:solidFill>
                  <a:srgbClr val="0D0D0D"/>
                </a:solidFill>
              </a:rPr>
              <a:t>Ș</a:t>
            </a:r>
            <a:r>
              <a:rPr lang="en-US" sz="1100" b="1" dirty="0">
                <a:solidFill>
                  <a:srgbClr val="0D0D0D"/>
                </a:solidFill>
              </a:rPr>
              <a:t>OARA ANDREEA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1100" b="1" dirty="0" smtClean="0">
                <a:solidFill>
                  <a:srgbClr val="0D0D0D"/>
                </a:solidFill>
              </a:rPr>
              <a:t>                      </a:t>
            </a:r>
            <a:r>
              <a:rPr lang="ro-RO" sz="1100" b="1" dirty="0" smtClean="0">
                <a:solidFill>
                  <a:srgbClr val="0D0D0D"/>
                </a:solidFill>
              </a:rPr>
              <a:t>    </a:t>
            </a:r>
            <a:r>
              <a:rPr lang="en-US" sz="1100" b="1" dirty="0">
                <a:solidFill>
                  <a:srgbClr val="0D0D0D"/>
                </a:solidFill>
              </a:rPr>
              <a:t>POPESCU CRISTINA  </a:t>
            </a:r>
            <a:r>
              <a:rPr lang="ro-RO" sz="1100" b="1" dirty="0">
                <a:solidFill>
                  <a:srgbClr val="0D0D0D"/>
                </a:solidFill>
              </a:rPr>
              <a:t>Ș</a:t>
            </a:r>
            <a:r>
              <a:rPr lang="en-US" sz="1100" b="1" dirty="0">
                <a:solidFill>
                  <a:srgbClr val="0D0D0D"/>
                </a:solidFill>
              </a:rPr>
              <a:t>TEFANIA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o-RO" sz="1100" b="1" dirty="0">
                <a:solidFill>
                  <a:srgbClr val="0D0D0D"/>
                </a:solidFill>
              </a:rPr>
              <a:t>	</a:t>
            </a:r>
            <a:r>
              <a:rPr lang="en-US" sz="1100" b="1" dirty="0" smtClean="0">
                <a:solidFill>
                  <a:srgbClr val="0D0D0D"/>
                </a:solidFill>
              </a:rPr>
              <a:t>VASILESCU </a:t>
            </a:r>
            <a:r>
              <a:rPr lang="en-US" sz="1100" b="1" dirty="0">
                <a:solidFill>
                  <a:srgbClr val="0D0D0D"/>
                </a:solidFill>
              </a:rPr>
              <a:t>ADELINA</a:t>
            </a:r>
            <a:r>
              <a:rPr lang="ro-RO" sz="1100" b="1" dirty="0">
                <a:solidFill>
                  <a:srgbClr val="0D0D0D"/>
                </a:solidFill>
              </a:rPr>
              <a:t> </a:t>
            </a:r>
            <a:r>
              <a:rPr lang="ro-RO" sz="1100" b="1" dirty="0" smtClean="0">
                <a:solidFill>
                  <a:srgbClr val="0D0D0D"/>
                </a:solidFill>
              </a:rPr>
              <a:t>SILVIA</a:t>
            </a:r>
            <a:endParaRPr lang="en-US" sz="1100" b="1" dirty="0" smtClean="0">
              <a:solidFill>
                <a:srgbClr val="0D0D0D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1100" b="1" dirty="0">
              <a:solidFill>
                <a:srgbClr val="0D0D0D"/>
              </a:solidFill>
            </a:endParaRPr>
          </a:p>
        </p:txBody>
      </p:sp>
      <p:sp>
        <p:nvSpPr>
          <p:cNvPr id="5" name="Dreptunghi 4"/>
          <p:cNvSpPr/>
          <p:nvPr/>
        </p:nvSpPr>
        <p:spPr>
          <a:xfrm>
            <a:off x="1381100" y="4572008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Aft>
                <a:spcPts val="0"/>
              </a:spcAft>
              <a:defRPr/>
            </a:pPr>
            <a:endParaRPr lang="en-US" sz="1400" b="1" dirty="0">
              <a:solidFill>
                <a:srgbClr val="0D0D0D"/>
              </a:solidFill>
            </a:endParaRPr>
          </a:p>
          <a:p>
            <a:pPr lvl="0" fontAlgn="auto">
              <a:spcAft>
                <a:spcPts val="0"/>
              </a:spcAft>
              <a:defRPr/>
            </a:pPr>
            <a:r>
              <a:rPr lang="en-US" sz="1400" b="1" dirty="0" err="1">
                <a:solidFill>
                  <a:srgbClr val="0D0D0D"/>
                </a:solidFill>
              </a:rPr>
              <a:t>Prof.indrumator</a:t>
            </a:r>
            <a:r>
              <a:rPr lang="en-US" sz="1400" b="1" dirty="0">
                <a:solidFill>
                  <a:srgbClr val="0D0D0D"/>
                </a:solidFill>
              </a:rPr>
              <a:t> </a:t>
            </a:r>
            <a:r>
              <a:rPr lang="en-US" sz="1400" b="1" dirty="0" err="1">
                <a:solidFill>
                  <a:srgbClr val="0D0D0D"/>
                </a:solidFill>
              </a:rPr>
              <a:t>Negrea</a:t>
            </a:r>
            <a:r>
              <a:rPr lang="en-US" sz="1400" b="1" dirty="0">
                <a:solidFill>
                  <a:srgbClr val="0D0D0D"/>
                </a:solidFill>
              </a:rPr>
              <a:t> Carmen</a:t>
            </a:r>
          </a:p>
        </p:txBody>
      </p:sp>
      <p:sp>
        <p:nvSpPr>
          <p:cNvPr id="6" name="CasetăText 5"/>
          <p:cNvSpPr txBox="1"/>
          <p:nvPr/>
        </p:nvSpPr>
        <p:spPr>
          <a:xfrm>
            <a:off x="4095744" y="528638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ATESTAT 2011</a:t>
            </a:r>
            <a:endParaRPr lang="ro-R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524000" y="1143000"/>
            <a:ext cx="6934200" cy="685800"/>
          </a:xfrm>
          <a:extLst>
            <a:ext uri="{909E8E84-426E-40DD-AFC4-6F175D3DCCD1}"/>
            <a:ext uri="{91240B29-F687-4F45-9708-019B960494DF}"/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cap="none" smtClean="0"/>
              <a:t>FLUXUL AFACERII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-273050" eaLnBrk="1" hangingPunct="1"/>
            <a:endParaRPr lang="ro-RO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10763">
            <a:off x="3014897" y="1929497"/>
            <a:ext cx="5272562" cy="3363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895600"/>
            <a:ext cx="15113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AutoShape 13"/>
          <p:cNvSpPr>
            <a:spLocks noChangeArrowheads="1"/>
          </p:cNvSpPr>
          <p:nvPr/>
        </p:nvSpPr>
        <p:spPr bwMode="auto">
          <a:xfrm>
            <a:off x="3581400" y="914400"/>
            <a:ext cx="2209800" cy="19812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  <a:p>
            <a:pPr algn="ctr"/>
            <a:r>
              <a:rPr lang="en-US"/>
              <a:t>MIE IMI PLACE </a:t>
            </a:r>
          </a:p>
          <a:p>
            <a:pPr algn="ctr"/>
            <a:r>
              <a:rPr lang="en-US"/>
              <a:t> SA  …</a:t>
            </a:r>
          </a:p>
        </p:txBody>
      </p:sp>
      <p:sp>
        <p:nvSpPr>
          <p:cNvPr id="18436" name="AutoShape 14"/>
          <p:cNvSpPr>
            <a:spLocks noChangeArrowheads="1"/>
          </p:cNvSpPr>
          <p:nvPr/>
        </p:nvSpPr>
        <p:spPr bwMode="auto">
          <a:xfrm>
            <a:off x="4724400" y="3733800"/>
            <a:ext cx="3200400" cy="990600"/>
          </a:xfrm>
          <a:prstGeom prst="rightArrow">
            <a:avLst>
              <a:gd name="adj1" fmla="val 50000"/>
              <a:gd name="adj2" fmla="val 807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o-RO"/>
          </a:p>
        </p:txBody>
      </p:sp>
      <p:sp>
        <p:nvSpPr>
          <p:cNvPr id="18437" name="Text Box 15"/>
          <p:cNvSpPr txBox="1">
            <a:spLocks noChangeArrowheads="1"/>
          </p:cNvSpPr>
          <p:nvPr/>
        </p:nvSpPr>
        <p:spPr bwMode="auto">
          <a:xfrm>
            <a:off x="5257800" y="40386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133600"/>
            <a:ext cx="14478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Up Arrow 5"/>
          <p:cNvSpPr/>
          <p:nvPr/>
        </p:nvSpPr>
        <p:spPr>
          <a:xfrm rot="5400000">
            <a:off x="3461544" y="1888332"/>
            <a:ext cx="1416050" cy="2932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60" name="TextBox 8"/>
          <p:cNvSpPr txBox="1">
            <a:spLocks noChangeArrowheads="1"/>
          </p:cNvSpPr>
          <p:nvPr/>
        </p:nvSpPr>
        <p:spPr bwMode="auto">
          <a:xfrm>
            <a:off x="2895600" y="3048000"/>
            <a:ext cx="2667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CERERE  DE  INSCRIERE</a:t>
            </a:r>
          </a:p>
        </p:txBody>
      </p:sp>
      <p:sp>
        <p:nvSpPr>
          <p:cNvPr id="19461" name="TextBox 12"/>
          <p:cNvSpPr txBox="1">
            <a:spLocks noChangeArrowheads="1"/>
          </p:cNvSpPr>
          <p:nvPr/>
        </p:nvSpPr>
        <p:spPr bwMode="auto">
          <a:xfrm>
            <a:off x="6383338" y="2117725"/>
            <a:ext cx="160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TEATRU</a:t>
            </a:r>
          </a:p>
        </p:txBody>
      </p:sp>
      <p:sp>
        <p:nvSpPr>
          <p:cNvPr id="19462" name="TextBox 14"/>
          <p:cNvSpPr txBox="1">
            <a:spLocks noChangeArrowheads="1"/>
          </p:cNvSpPr>
          <p:nvPr/>
        </p:nvSpPr>
        <p:spPr bwMode="auto">
          <a:xfrm>
            <a:off x="6488113" y="3838575"/>
            <a:ext cx="1600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MUZICA</a:t>
            </a:r>
          </a:p>
        </p:txBody>
      </p:sp>
      <p:sp>
        <p:nvSpPr>
          <p:cNvPr id="19463" name="TextBox 15"/>
          <p:cNvSpPr txBox="1">
            <a:spLocks noChangeArrowheads="1"/>
          </p:cNvSpPr>
          <p:nvPr/>
        </p:nvSpPr>
        <p:spPr bwMode="auto">
          <a:xfrm>
            <a:off x="6424613" y="2978150"/>
            <a:ext cx="2033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GASTRONOMIE</a:t>
            </a:r>
          </a:p>
        </p:txBody>
      </p:sp>
      <p:sp>
        <p:nvSpPr>
          <p:cNvPr id="19464" name="TextBox 16"/>
          <p:cNvSpPr txBox="1">
            <a:spLocks noChangeArrowheads="1"/>
          </p:cNvSpPr>
          <p:nvPr/>
        </p:nvSpPr>
        <p:spPr bwMode="auto">
          <a:xfrm>
            <a:off x="6591300" y="4495800"/>
            <a:ext cx="1600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ARTE PLASTICE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5700713" y="3125788"/>
            <a:ext cx="723900" cy="41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8422354">
            <a:off x="5584032" y="2410618"/>
            <a:ext cx="838200" cy="290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Up Arrow 22"/>
          <p:cNvSpPr/>
          <p:nvPr/>
        </p:nvSpPr>
        <p:spPr>
          <a:xfrm rot="7092315">
            <a:off x="5893594" y="3540919"/>
            <a:ext cx="279400" cy="7381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ight Arrow 24"/>
          <p:cNvSpPr/>
          <p:nvPr/>
        </p:nvSpPr>
        <p:spPr>
          <a:xfrm rot="2303337">
            <a:off x="5272088" y="4478338"/>
            <a:ext cx="990600" cy="344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362200"/>
            <a:ext cx="16287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5334000" y="2362200"/>
            <a:ext cx="2667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/>
              <a:t>Varsta 7-18 ani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/>
              <a:t>Se incadreaza la unul din nivelele de invatamant  corespunzatoare  varstei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/>
              <a:t>Sa respecte regulamentul interior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/>
              <a:t>Sa aiba aprobarea parintelui/tutorelui</a:t>
            </a:r>
          </a:p>
        </p:txBody>
      </p:sp>
      <p:grpSp>
        <p:nvGrpSpPr>
          <p:cNvPr id="20484" name="Group 13"/>
          <p:cNvGrpSpPr>
            <a:grpSpLocks/>
          </p:cNvGrpSpPr>
          <p:nvPr/>
        </p:nvGrpSpPr>
        <p:grpSpPr bwMode="auto">
          <a:xfrm>
            <a:off x="3719513" y="2362200"/>
            <a:ext cx="1447800" cy="2133600"/>
            <a:chOff x="3810000" y="2362200"/>
            <a:chExt cx="1219200" cy="1676400"/>
          </a:xfrm>
        </p:grpSpPr>
        <p:cxnSp>
          <p:nvCxnSpPr>
            <p:cNvPr id="7" name="Straight Connector 6"/>
            <p:cNvCxnSpPr/>
            <p:nvPr/>
          </p:nvCxnSpPr>
          <p:spPr>
            <a:xfrm flipH="1">
              <a:off x="4343400" y="2362200"/>
              <a:ext cx="685800" cy="1676400"/>
            </a:xfrm>
            <a:prstGeom prst="line">
              <a:avLst/>
            </a:prstGeom>
            <a:ln w="127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810000" y="3414939"/>
              <a:ext cx="533400" cy="547575"/>
            </a:xfrm>
            <a:prstGeom prst="line">
              <a:avLst/>
            </a:prstGeom>
            <a:ln w="127000">
              <a:solidFill>
                <a:srgbClr val="006699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819400"/>
            <a:ext cx="1257300" cy="2257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Up Arrow 1"/>
          <p:cNvSpPr/>
          <p:nvPr/>
        </p:nvSpPr>
        <p:spPr>
          <a:xfrm>
            <a:off x="4572000" y="2209800"/>
            <a:ext cx="2667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ight Arrow 2"/>
          <p:cNvSpPr/>
          <p:nvPr/>
        </p:nvSpPr>
        <p:spPr>
          <a:xfrm rot="18626168">
            <a:off x="5415757" y="2507456"/>
            <a:ext cx="495300" cy="2428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ight Arrow 6"/>
          <p:cNvSpPr/>
          <p:nvPr/>
        </p:nvSpPr>
        <p:spPr>
          <a:xfrm rot="13736880">
            <a:off x="3430588" y="2509838"/>
            <a:ext cx="4953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5846" name="Picture 6" descr="C:\Users\liceu\Desktop\imagesCA22ZRT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219200"/>
            <a:ext cx="1829977" cy="9144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5847" name="Picture 7" descr="C:\Users\liceu\Desktop\imagesCADUCUI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295400"/>
            <a:ext cx="1828800" cy="25050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35848" name="Picture 8" descr="C:\Users\liceu\Desktop\imagesCAAGDB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4114800"/>
            <a:ext cx="2724150" cy="12382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5849" name="Picture 9" descr="C:\Users\liceu\Desktop\imagesCALT6LV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3733800"/>
            <a:ext cx="2466975" cy="18478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35850" name="Picture 10" descr="C:\Users\liceu\Desktop\imagesCA10526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1066800"/>
            <a:ext cx="1952625" cy="233362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11" name="Săgeată la dreapta 10"/>
          <p:cNvSpPr/>
          <p:nvPr/>
        </p:nvSpPr>
        <p:spPr>
          <a:xfrm>
            <a:off x="5791200" y="3200400"/>
            <a:ext cx="609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o-RO"/>
          </a:p>
        </p:txBody>
      </p:sp>
      <p:sp>
        <p:nvSpPr>
          <p:cNvPr id="12" name="Săgeată la stânga 11"/>
          <p:cNvSpPr/>
          <p:nvPr/>
        </p:nvSpPr>
        <p:spPr>
          <a:xfrm>
            <a:off x="2819400" y="3352800"/>
            <a:ext cx="6858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/>
          <p:nvPr/>
        </p:nvSpPr>
        <p:spPr>
          <a:xfrm>
            <a:off x="0" y="5486400"/>
            <a:ext cx="1066800" cy="13716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SEDIU</a:t>
            </a:r>
            <a:endParaRPr lang="en-US" sz="11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*NUME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*ADRESA</a:t>
            </a:r>
          </a:p>
        </p:txBody>
      </p:sp>
      <p:pic>
        <p:nvPicPr>
          <p:cNvPr id="22531" name="Text Box 10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0988" y="5084763"/>
            <a:ext cx="1292225" cy="1096962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</p:spPr>
      </p:pic>
      <p:pic>
        <p:nvPicPr>
          <p:cNvPr id="22532" name="Text Box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8475" y="5016500"/>
            <a:ext cx="1365250" cy="184785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2533" name="Text Box 11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8638" y="5084763"/>
            <a:ext cx="1096962" cy="1133475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</p:spPr>
      </p:pic>
      <p:pic>
        <p:nvPicPr>
          <p:cNvPr id="22534" name="Text Box 13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3388" y="2189163"/>
            <a:ext cx="998537" cy="2462212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</p:spPr>
      </p:pic>
      <p:sp>
        <p:nvSpPr>
          <p:cNvPr id="20" name="Text Box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2830" y="0"/>
            <a:ext cx="1391206" cy="1856615"/>
          </a:xfrm>
          <a:prstGeom prst="rect">
            <a:avLst/>
          </a:prstGeom>
          <a:blipFill rotWithShape="1">
            <a:blip r:embed="rId6" cstate="print"/>
            <a:stretch>
              <a:fillRect b="-27778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4613" y="5013325"/>
            <a:ext cx="1330325" cy="170338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o-RO" sz="1600" b="1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EXAMEN</a:t>
            </a:r>
            <a:endParaRPr lang="en-US" sz="1600" dirty="0">
              <a:solidFill>
                <a:schemeClr val="dk1"/>
              </a:solidFill>
              <a:latin typeface="+mn-lt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#ID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*NUME</a:t>
            </a:r>
            <a:r>
              <a:rPr lang="ro-RO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_CURS</a:t>
            </a:r>
            <a:endParaRPr lang="en-US" sz="1100" dirty="0">
              <a:solidFill>
                <a:schemeClr val="dk1"/>
              </a:solidFill>
              <a:latin typeface="+mn-lt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*</a:t>
            </a:r>
            <a:r>
              <a:rPr lang="ro-RO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DATA</a:t>
            </a:r>
            <a:endParaRPr lang="en-US" sz="1100" dirty="0">
              <a:solidFill>
                <a:schemeClr val="dk1"/>
              </a:solidFill>
              <a:latin typeface="+mn-lt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*</a:t>
            </a:r>
            <a:r>
              <a:rPr lang="ro-RO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TIP</a:t>
            </a:r>
            <a:endParaRPr lang="en-US" sz="1100" dirty="0">
              <a:solidFill>
                <a:schemeClr val="dk1"/>
              </a:solidFill>
              <a:latin typeface="+mn-lt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 </a:t>
            </a:r>
            <a:endParaRPr lang="en-US" sz="1100" dirty="0">
              <a:solidFill>
                <a:schemeClr val="dk1"/>
              </a:solidFill>
              <a:latin typeface="+mn-lt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 </a:t>
            </a:r>
            <a:endParaRPr lang="en-US" sz="1100" dirty="0">
              <a:solidFill>
                <a:schemeClr val="dk1"/>
              </a:solidFill>
              <a:latin typeface="+mn-lt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solidFill>
                  <a:schemeClr val="dk1"/>
                </a:solidFill>
                <a:latin typeface="+mn-lt"/>
                <a:ea typeface="Calibri"/>
                <a:cs typeface="Times New Roman"/>
              </a:rPr>
              <a:t> </a:t>
            </a:r>
            <a:endParaRPr lang="en-US" sz="1100" dirty="0">
              <a:solidFill>
                <a:schemeClr val="dk1"/>
              </a:solidFill>
              <a:latin typeface="+mn-lt"/>
              <a:ea typeface="Calibri"/>
              <a:cs typeface="Times New Roman"/>
            </a:endParaRPr>
          </a:p>
        </p:txBody>
      </p:sp>
      <p:pic>
        <p:nvPicPr>
          <p:cNvPr id="22537" name="Text Box 3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19413" y="1500188"/>
            <a:ext cx="4822825" cy="3065462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</p:spPr>
      </p:pic>
      <p:sp>
        <p:nvSpPr>
          <p:cNvPr id="23" name="Text Box 2"/>
          <p:cNvSpPr txBox="1"/>
          <p:nvPr/>
        </p:nvSpPr>
        <p:spPr>
          <a:xfrm>
            <a:off x="8153400" y="228600"/>
            <a:ext cx="1703388" cy="393541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EVENIMENTE</a:t>
            </a:r>
            <a:endParaRPr lang="en-US" sz="14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*NUME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</a:t>
            </a:r>
            <a:r>
              <a:rPr lang="ro-RO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LOCATIE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o-RO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*DATA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o-RO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*CATEGORIE</a:t>
            </a:r>
            <a:endParaRPr lang="en-US" sz="10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9" name="Text Box 2"/>
          <p:cNvSpPr txBox="1">
            <a:spLocks noChangeArrowheads="1"/>
          </p:cNvSpPr>
          <p:nvPr/>
        </p:nvSpPr>
        <p:spPr bwMode="auto">
          <a:xfrm>
            <a:off x="8534400" y="3276600"/>
            <a:ext cx="1143000" cy="6858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o-RO" sz="14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CONCURS</a:t>
            </a:r>
            <a:endParaRPr lang="en-US" sz="1400" b="1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*PROBE</a:t>
            </a:r>
            <a:endParaRPr lang="en-US" sz="14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2540" name="Group 32"/>
          <p:cNvGrpSpPr>
            <a:grpSpLocks/>
          </p:cNvGrpSpPr>
          <p:nvPr/>
        </p:nvGrpSpPr>
        <p:grpSpPr bwMode="auto">
          <a:xfrm>
            <a:off x="7696200" y="4800600"/>
            <a:ext cx="457200" cy="323850"/>
            <a:chOff x="0" y="0"/>
            <a:chExt cx="457200" cy="323850"/>
          </a:xfrm>
        </p:grpSpPr>
        <p:cxnSp>
          <p:nvCxnSpPr>
            <p:cNvPr id="22686" name="Straight Connector 33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87" name="Straight Connector 34"/>
            <p:cNvCxnSpPr>
              <a:cxnSpLocks noChangeShapeType="1"/>
            </p:cNvCxnSpPr>
            <p:nvPr/>
          </p:nvCxnSpPr>
          <p:spPr bwMode="auto">
            <a:xfrm>
              <a:off x="276225" y="0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88" name="Straight Connector 3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2541" name="Group 38"/>
          <p:cNvGrpSpPr>
            <a:grpSpLocks/>
          </p:cNvGrpSpPr>
          <p:nvPr/>
        </p:nvGrpSpPr>
        <p:grpSpPr bwMode="auto">
          <a:xfrm rot="-5400000">
            <a:off x="2540000" y="2897188"/>
            <a:ext cx="457200" cy="323850"/>
            <a:chOff x="0" y="0"/>
            <a:chExt cx="457200" cy="323850"/>
          </a:xfrm>
        </p:grpSpPr>
        <p:cxnSp>
          <p:nvCxnSpPr>
            <p:cNvPr id="22683" name="Straight Connector 39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84" name="Straight Connector 40"/>
            <p:cNvCxnSpPr>
              <a:cxnSpLocks noChangeShapeType="1"/>
            </p:cNvCxnSpPr>
            <p:nvPr/>
          </p:nvCxnSpPr>
          <p:spPr bwMode="auto">
            <a:xfrm>
              <a:off x="276225" y="-1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85" name="Straight Connector 41"/>
            <p:cNvCxnSpPr>
              <a:cxnSpLocks noChangeShapeType="1"/>
            </p:cNvCxnSpPr>
            <p:nvPr/>
          </p:nvCxnSpPr>
          <p:spPr bwMode="auto">
            <a:xfrm flipH="1">
              <a:off x="-1" y="-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2542" name="Group 42"/>
          <p:cNvGrpSpPr>
            <a:grpSpLocks/>
          </p:cNvGrpSpPr>
          <p:nvPr/>
        </p:nvGrpSpPr>
        <p:grpSpPr bwMode="auto">
          <a:xfrm>
            <a:off x="550863" y="2033588"/>
            <a:ext cx="457200" cy="200025"/>
            <a:chOff x="0" y="0"/>
            <a:chExt cx="457200" cy="323850"/>
          </a:xfrm>
        </p:grpSpPr>
        <p:cxnSp>
          <p:nvCxnSpPr>
            <p:cNvPr id="22680" name="Straight Connector 43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81" name="Straight Connector 44"/>
            <p:cNvCxnSpPr>
              <a:cxnSpLocks noChangeShapeType="1"/>
            </p:cNvCxnSpPr>
            <p:nvPr/>
          </p:nvCxnSpPr>
          <p:spPr bwMode="auto">
            <a:xfrm>
              <a:off x="276225" y="0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82" name="Straight Connector 4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2543" name="Group 50"/>
          <p:cNvGrpSpPr>
            <a:grpSpLocks/>
          </p:cNvGrpSpPr>
          <p:nvPr/>
        </p:nvGrpSpPr>
        <p:grpSpPr bwMode="auto">
          <a:xfrm rot="10576874">
            <a:off x="533400" y="4572000"/>
            <a:ext cx="457200" cy="323850"/>
            <a:chOff x="0" y="0"/>
            <a:chExt cx="457200" cy="323850"/>
          </a:xfrm>
        </p:grpSpPr>
        <p:cxnSp>
          <p:nvCxnSpPr>
            <p:cNvPr id="22677" name="Straight Connector 51"/>
            <p:cNvCxnSpPr>
              <a:cxnSpLocks noChangeShapeType="1"/>
            </p:cNvCxnSpPr>
            <p:nvPr/>
          </p:nvCxnSpPr>
          <p:spPr bwMode="auto">
            <a:xfrm>
              <a:off x="276228" y="1504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78" name="Straight Connector 52"/>
            <p:cNvCxnSpPr>
              <a:cxnSpLocks noChangeShapeType="1"/>
            </p:cNvCxnSpPr>
            <p:nvPr/>
          </p:nvCxnSpPr>
          <p:spPr bwMode="auto">
            <a:xfrm>
              <a:off x="276449" y="1037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79" name="Straight Connector 53"/>
            <p:cNvCxnSpPr>
              <a:cxnSpLocks noChangeShapeType="1"/>
            </p:cNvCxnSpPr>
            <p:nvPr/>
          </p:nvCxnSpPr>
          <p:spPr bwMode="auto">
            <a:xfrm flipH="1">
              <a:off x="1362" y="57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2544" name="Group 54"/>
          <p:cNvGrpSpPr>
            <a:grpSpLocks/>
          </p:cNvGrpSpPr>
          <p:nvPr/>
        </p:nvGrpSpPr>
        <p:grpSpPr bwMode="auto">
          <a:xfrm rot="-5657520">
            <a:off x="7731125" y="723900"/>
            <a:ext cx="533400" cy="304800"/>
            <a:chOff x="0" y="0"/>
            <a:chExt cx="457200" cy="323850"/>
          </a:xfrm>
        </p:grpSpPr>
        <p:cxnSp>
          <p:nvCxnSpPr>
            <p:cNvPr id="22674" name="Straight Connector 55"/>
            <p:cNvCxnSpPr>
              <a:cxnSpLocks noChangeShapeType="1"/>
            </p:cNvCxnSpPr>
            <p:nvPr/>
          </p:nvCxnSpPr>
          <p:spPr bwMode="auto">
            <a:xfrm>
              <a:off x="276396" y="-627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75" name="Straight Connector 56"/>
            <p:cNvCxnSpPr>
              <a:cxnSpLocks noChangeShapeType="1"/>
            </p:cNvCxnSpPr>
            <p:nvPr/>
          </p:nvCxnSpPr>
          <p:spPr bwMode="auto">
            <a:xfrm>
              <a:off x="278009" y="-518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76" name="Straight Connector 57"/>
            <p:cNvCxnSpPr>
              <a:cxnSpLocks noChangeShapeType="1"/>
            </p:cNvCxnSpPr>
            <p:nvPr/>
          </p:nvCxnSpPr>
          <p:spPr bwMode="auto">
            <a:xfrm flipH="1">
              <a:off x="2560" y="-1414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2545" name="Group 58"/>
          <p:cNvGrpSpPr>
            <a:grpSpLocks/>
          </p:cNvGrpSpPr>
          <p:nvPr/>
        </p:nvGrpSpPr>
        <p:grpSpPr bwMode="auto">
          <a:xfrm rot="10350381">
            <a:off x="8848725" y="4105275"/>
            <a:ext cx="457200" cy="323850"/>
            <a:chOff x="0" y="0"/>
            <a:chExt cx="457200" cy="323850"/>
          </a:xfrm>
        </p:grpSpPr>
        <p:cxnSp>
          <p:nvCxnSpPr>
            <p:cNvPr id="22671" name="Straight Connector 59"/>
            <p:cNvCxnSpPr>
              <a:cxnSpLocks noChangeShapeType="1"/>
            </p:cNvCxnSpPr>
            <p:nvPr/>
          </p:nvCxnSpPr>
          <p:spPr bwMode="auto">
            <a:xfrm>
              <a:off x="276439" y="1489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72" name="Straight Connector 60"/>
            <p:cNvCxnSpPr>
              <a:cxnSpLocks noChangeShapeType="1"/>
            </p:cNvCxnSpPr>
            <p:nvPr/>
          </p:nvCxnSpPr>
          <p:spPr bwMode="auto">
            <a:xfrm>
              <a:off x="277323" y="698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73" name="Straight Connector 61"/>
            <p:cNvCxnSpPr>
              <a:cxnSpLocks noChangeShapeType="1"/>
            </p:cNvCxnSpPr>
            <p:nvPr/>
          </p:nvCxnSpPr>
          <p:spPr bwMode="auto">
            <a:xfrm flipH="1">
              <a:off x="690" y="997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2546" name="Group 62"/>
          <p:cNvGrpSpPr>
            <a:grpSpLocks/>
          </p:cNvGrpSpPr>
          <p:nvPr/>
        </p:nvGrpSpPr>
        <p:grpSpPr bwMode="auto">
          <a:xfrm rot="5400000">
            <a:off x="923925" y="5553075"/>
            <a:ext cx="457200" cy="323850"/>
            <a:chOff x="0" y="0"/>
            <a:chExt cx="457200" cy="323850"/>
          </a:xfrm>
        </p:grpSpPr>
        <p:cxnSp>
          <p:nvCxnSpPr>
            <p:cNvPr id="22668" name="Straight Connector 63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69" name="Straight Connector 64"/>
            <p:cNvCxnSpPr>
              <a:cxnSpLocks noChangeShapeType="1"/>
            </p:cNvCxnSpPr>
            <p:nvPr/>
          </p:nvCxnSpPr>
          <p:spPr bwMode="auto">
            <a:xfrm>
              <a:off x="276226" y="1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70" name="Straight Connector 65"/>
            <p:cNvCxnSpPr>
              <a:cxnSpLocks noChangeShapeType="1"/>
            </p:cNvCxnSpPr>
            <p:nvPr/>
          </p:nvCxnSpPr>
          <p:spPr bwMode="auto">
            <a:xfrm flipH="1">
              <a:off x="1" y="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2547" name="Group 66"/>
          <p:cNvGrpSpPr>
            <a:grpSpLocks/>
          </p:cNvGrpSpPr>
          <p:nvPr/>
        </p:nvGrpSpPr>
        <p:grpSpPr bwMode="auto">
          <a:xfrm rot="4959234">
            <a:off x="1665288" y="766763"/>
            <a:ext cx="457200" cy="323850"/>
            <a:chOff x="0" y="0"/>
            <a:chExt cx="457200" cy="323850"/>
          </a:xfrm>
        </p:grpSpPr>
        <p:cxnSp>
          <p:nvCxnSpPr>
            <p:cNvPr id="22665" name="Straight Connector 67"/>
            <p:cNvCxnSpPr>
              <a:cxnSpLocks noChangeShapeType="1"/>
            </p:cNvCxnSpPr>
            <p:nvPr/>
          </p:nvCxnSpPr>
          <p:spPr bwMode="auto">
            <a:xfrm>
              <a:off x="274868" y="1163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66" name="Straight Connector 68"/>
            <p:cNvCxnSpPr>
              <a:cxnSpLocks noChangeShapeType="1"/>
            </p:cNvCxnSpPr>
            <p:nvPr/>
          </p:nvCxnSpPr>
          <p:spPr bwMode="auto">
            <a:xfrm>
              <a:off x="275750" y="138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67" name="Straight Connector 69"/>
            <p:cNvCxnSpPr>
              <a:cxnSpLocks noChangeShapeType="1"/>
            </p:cNvCxnSpPr>
            <p:nvPr/>
          </p:nvCxnSpPr>
          <p:spPr bwMode="auto">
            <a:xfrm flipH="1">
              <a:off x="-881" y="1026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cxnSp>
        <p:nvCxnSpPr>
          <p:cNvPr id="22548" name="Straight Connector 71"/>
          <p:cNvCxnSpPr>
            <a:cxnSpLocks noChangeShapeType="1"/>
          </p:cNvCxnSpPr>
          <p:nvPr/>
        </p:nvCxnSpPr>
        <p:spPr bwMode="auto">
          <a:xfrm>
            <a:off x="2060575" y="976313"/>
            <a:ext cx="0" cy="200025"/>
          </a:xfrm>
          <a:prstGeom prst="line">
            <a:avLst/>
          </a:prstGeom>
          <a:noFill/>
          <a:ln w="9525" algn="ctr">
            <a:solidFill>
              <a:srgbClr val="006699"/>
            </a:solidFill>
            <a:round/>
            <a:headEnd/>
            <a:tailEnd/>
          </a:ln>
        </p:spPr>
      </p:cxnSp>
      <p:cxnSp>
        <p:nvCxnSpPr>
          <p:cNvPr id="22549" name="Straight Connector 72"/>
          <p:cNvCxnSpPr>
            <a:cxnSpLocks noChangeShapeType="1"/>
          </p:cNvCxnSpPr>
          <p:nvPr/>
        </p:nvCxnSpPr>
        <p:spPr bwMode="auto">
          <a:xfrm>
            <a:off x="2084388" y="1390650"/>
            <a:ext cx="0" cy="200025"/>
          </a:xfrm>
          <a:prstGeom prst="line">
            <a:avLst/>
          </a:prstGeom>
          <a:noFill/>
          <a:ln w="9525" algn="ctr">
            <a:solidFill>
              <a:srgbClr val="006699"/>
            </a:solidFill>
            <a:round/>
            <a:headEnd/>
            <a:tailEnd/>
          </a:ln>
        </p:spPr>
      </p:cxnSp>
      <p:sp>
        <p:nvSpPr>
          <p:cNvPr id="22550" name="Line 59"/>
          <p:cNvSpPr>
            <a:spLocks noChangeShapeType="1"/>
          </p:cNvSpPr>
          <p:nvPr/>
        </p:nvSpPr>
        <p:spPr bwMode="auto">
          <a:xfrm>
            <a:off x="2057400" y="9144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51" name="Line 61"/>
          <p:cNvSpPr>
            <a:spLocks noChangeShapeType="1"/>
          </p:cNvSpPr>
          <p:nvPr/>
        </p:nvSpPr>
        <p:spPr bwMode="auto">
          <a:xfrm>
            <a:off x="2057400" y="13716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52" name="Line 62"/>
          <p:cNvSpPr>
            <a:spLocks noChangeShapeType="1"/>
          </p:cNvSpPr>
          <p:nvPr/>
        </p:nvSpPr>
        <p:spPr bwMode="auto">
          <a:xfrm>
            <a:off x="2057400" y="1828800"/>
            <a:ext cx="0" cy="3810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53" name="Line 63"/>
          <p:cNvSpPr>
            <a:spLocks noChangeShapeType="1"/>
          </p:cNvSpPr>
          <p:nvPr/>
        </p:nvSpPr>
        <p:spPr bwMode="auto">
          <a:xfrm>
            <a:off x="1524000" y="22860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54" name="Line 64"/>
          <p:cNvSpPr>
            <a:spLocks noChangeShapeType="1"/>
          </p:cNvSpPr>
          <p:nvPr/>
        </p:nvSpPr>
        <p:spPr bwMode="auto">
          <a:xfrm>
            <a:off x="1524000" y="28956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55" name="Line 65"/>
          <p:cNvSpPr>
            <a:spLocks noChangeShapeType="1"/>
          </p:cNvSpPr>
          <p:nvPr/>
        </p:nvSpPr>
        <p:spPr bwMode="auto">
          <a:xfrm>
            <a:off x="1524000" y="33528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56" name="Line 66"/>
          <p:cNvSpPr>
            <a:spLocks noChangeShapeType="1"/>
          </p:cNvSpPr>
          <p:nvPr/>
        </p:nvSpPr>
        <p:spPr bwMode="auto">
          <a:xfrm>
            <a:off x="1524000" y="38100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57" name="Line 67"/>
          <p:cNvSpPr>
            <a:spLocks noChangeShapeType="1"/>
          </p:cNvSpPr>
          <p:nvPr/>
        </p:nvSpPr>
        <p:spPr bwMode="auto">
          <a:xfrm>
            <a:off x="1524000" y="41910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58" name="Line 68"/>
          <p:cNvSpPr>
            <a:spLocks noChangeShapeType="1"/>
          </p:cNvSpPr>
          <p:nvPr/>
        </p:nvSpPr>
        <p:spPr bwMode="auto">
          <a:xfrm flipH="1">
            <a:off x="1676400" y="47244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59" name="Line 69"/>
          <p:cNvSpPr>
            <a:spLocks noChangeShapeType="1"/>
          </p:cNvSpPr>
          <p:nvPr/>
        </p:nvSpPr>
        <p:spPr bwMode="auto">
          <a:xfrm>
            <a:off x="1676400" y="48768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0" name="Line 70"/>
          <p:cNvSpPr>
            <a:spLocks noChangeShapeType="1"/>
          </p:cNvSpPr>
          <p:nvPr/>
        </p:nvSpPr>
        <p:spPr bwMode="auto">
          <a:xfrm>
            <a:off x="1676400" y="52578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1" name="Line 71"/>
          <p:cNvSpPr>
            <a:spLocks noChangeShapeType="1"/>
          </p:cNvSpPr>
          <p:nvPr/>
        </p:nvSpPr>
        <p:spPr bwMode="auto">
          <a:xfrm>
            <a:off x="1676400" y="56388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2" name="Line 72"/>
          <p:cNvSpPr>
            <a:spLocks noChangeShapeType="1"/>
          </p:cNvSpPr>
          <p:nvPr/>
        </p:nvSpPr>
        <p:spPr bwMode="auto">
          <a:xfrm>
            <a:off x="1676400" y="60960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3" name="Line 73"/>
          <p:cNvSpPr>
            <a:spLocks noChangeShapeType="1"/>
          </p:cNvSpPr>
          <p:nvPr/>
        </p:nvSpPr>
        <p:spPr bwMode="auto">
          <a:xfrm flipH="1">
            <a:off x="2286000" y="30480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4" name="Line 75"/>
          <p:cNvSpPr>
            <a:spLocks noChangeShapeType="1"/>
          </p:cNvSpPr>
          <p:nvPr/>
        </p:nvSpPr>
        <p:spPr bwMode="auto">
          <a:xfrm>
            <a:off x="2057400" y="47244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5" name="Line 76"/>
          <p:cNvSpPr>
            <a:spLocks noChangeShapeType="1"/>
          </p:cNvSpPr>
          <p:nvPr/>
        </p:nvSpPr>
        <p:spPr bwMode="auto">
          <a:xfrm>
            <a:off x="2286000" y="44196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6" name="Line 77"/>
          <p:cNvSpPr>
            <a:spLocks noChangeShapeType="1"/>
          </p:cNvSpPr>
          <p:nvPr/>
        </p:nvSpPr>
        <p:spPr bwMode="auto">
          <a:xfrm>
            <a:off x="2286000" y="3962400"/>
            <a:ext cx="0" cy="3810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7" name="Line 78"/>
          <p:cNvSpPr>
            <a:spLocks noChangeShapeType="1"/>
          </p:cNvSpPr>
          <p:nvPr/>
        </p:nvSpPr>
        <p:spPr bwMode="auto">
          <a:xfrm>
            <a:off x="2286000" y="3124200"/>
            <a:ext cx="0" cy="8382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8" name="Line 79"/>
          <p:cNvSpPr>
            <a:spLocks noChangeShapeType="1"/>
          </p:cNvSpPr>
          <p:nvPr/>
        </p:nvSpPr>
        <p:spPr bwMode="auto">
          <a:xfrm>
            <a:off x="2286000" y="3048000"/>
            <a:ext cx="0" cy="1524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69" name="Line 80"/>
          <p:cNvSpPr>
            <a:spLocks noChangeShapeType="1"/>
          </p:cNvSpPr>
          <p:nvPr/>
        </p:nvSpPr>
        <p:spPr bwMode="auto">
          <a:xfrm>
            <a:off x="1752600" y="22860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0" name="Line 81"/>
          <p:cNvSpPr>
            <a:spLocks noChangeShapeType="1"/>
          </p:cNvSpPr>
          <p:nvPr/>
        </p:nvSpPr>
        <p:spPr bwMode="auto">
          <a:xfrm>
            <a:off x="1524000" y="46482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1" name="Line 82"/>
          <p:cNvSpPr>
            <a:spLocks noChangeShapeType="1"/>
          </p:cNvSpPr>
          <p:nvPr/>
        </p:nvSpPr>
        <p:spPr bwMode="auto">
          <a:xfrm>
            <a:off x="1066800" y="63246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2" name="Line 83"/>
          <p:cNvSpPr>
            <a:spLocks noChangeShapeType="1"/>
          </p:cNvSpPr>
          <p:nvPr/>
        </p:nvSpPr>
        <p:spPr bwMode="auto">
          <a:xfrm>
            <a:off x="1524000" y="50292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3" name="Line 85"/>
          <p:cNvSpPr>
            <a:spLocks noChangeShapeType="1"/>
          </p:cNvSpPr>
          <p:nvPr/>
        </p:nvSpPr>
        <p:spPr bwMode="auto">
          <a:xfrm>
            <a:off x="1524000" y="5334000"/>
            <a:ext cx="0" cy="762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4" name="Line 86"/>
          <p:cNvSpPr>
            <a:spLocks noChangeShapeType="1"/>
          </p:cNvSpPr>
          <p:nvPr/>
        </p:nvSpPr>
        <p:spPr bwMode="auto">
          <a:xfrm>
            <a:off x="1295400" y="5791200"/>
            <a:ext cx="152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5" name="Line 87"/>
          <p:cNvSpPr>
            <a:spLocks noChangeShapeType="1"/>
          </p:cNvSpPr>
          <p:nvPr/>
        </p:nvSpPr>
        <p:spPr bwMode="auto">
          <a:xfrm>
            <a:off x="1524000" y="6324600"/>
            <a:ext cx="762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6" name="Line 89"/>
          <p:cNvSpPr>
            <a:spLocks noChangeShapeType="1"/>
          </p:cNvSpPr>
          <p:nvPr/>
        </p:nvSpPr>
        <p:spPr bwMode="auto">
          <a:xfrm>
            <a:off x="7620000" y="8382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7" name="Line 90"/>
          <p:cNvSpPr>
            <a:spLocks noChangeShapeType="1"/>
          </p:cNvSpPr>
          <p:nvPr/>
        </p:nvSpPr>
        <p:spPr bwMode="auto">
          <a:xfrm>
            <a:off x="7620000" y="914400"/>
            <a:ext cx="0" cy="609600"/>
          </a:xfrm>
          <a:prstGeom prst="line">
            <a:avLst/>
          </a:prstGeom>
          <a:noFill/>
          <a:ln w="9525">
            <a:solidFill>
              <a:srgbClr val="006699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8" name="Line 93"/>
          <p:cNvSpPr>
            <a:spLocks noChangeShapeType="1"/>
          </p:cNvSpPr>
          <p:nvPr/>
        </p:nvSpPr>
        <p:spPr bwMode="auto">
          <a:xfrm>
            <a:off x="8001000" y="3657600"/>
            <a:ext cx="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79" name="Line 94"/>
          <p:cNvSpPr>
            <a:spLocks noChangeShapeType="1"/>
          </p:cNvSpPr>
          <p:nvPr/>
        </p:nvSpPr>
        <p:spPr bwMode="auto">
          <a:xfrm>
            <a:off x="7696200" y="36576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22580" name="Group 32"/>
          <p:cNvGrpSpPr>
            <a:grpSpLocks/>
          </p:cNvGrpSpPr>
          <p:nvPr/>
        </p:nvGrpSpPr>
        <p:grpSpPr bwMode="auto">
          <a:xfrm>
            <a:off x="4267200" y="4800600"/>
            <a:ext cx="457200" cy="323850"/>
            <a:chOff x="0" y="0"/>
            <a:chExt cx="457200" cy="323850"/>
          </a:xfrm>
        </p:grpSpPr>
        <p:cxnSp>
          <p:nvCxnSpPr>
            <p:cNvPr id="22662" name="Straight Connector 33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63" name="Straight Connector 34"/>
            <p:cNvCxnSpPr>
              <a:cxnSpLocks noChangeShapeType="1"/>
            </p:cNvCxnSpPr>
            <p:nvPr/>
          </p:nvCxnSpPr>
          <p:spPr bwMode="auto">
            <a:xfrm>
              <a:off x="276225" y="0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64" name="Straight Connector 3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2581" name="Group 32"/>
          <p:cNvGrpSpPr>
            <a:grpSpLocks/>
          </p:cNvGrpSpPr>
          <p:nvPr/>
        </p:nvGrpSpPr>
        <p:grpSpPr bwMode="auto">
          <a:xfrm rot="-5711938">
            <a:off x="3856038" y="5732463"/>
            <a:ext cx="457200" cy="95250"/>
            <a:chOff x="0" y="0"/>
            <a:chExt cx="457200" cy="323850"/>
          </a:xfrm>
        </p:grpSpPr>
        <p:cxnSp>
          <p:nvCxnSpPr>
            <p:cNvPr id="22659" name="Straight Connector 33"/>
            <p:cNvCxnSpPr>
              <a:cxnSpLocks noChangeShapeType="1"/>
            </p:cNvCxnSpPr>
            <p:nvPr/>
          </p:nvCxnSpPr>
          <p:spPr bwMode="auto">
            <a:xfrm>
              <a:off x="276461" y="-1455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60" name="Straight Connector 34"/>
            <p:cNvCxnSpPr>
              <a:cxnSpLocks noChangeShapeType="1"/>
            </p:cNvCxnSpPr>
            <p:nvPr/>
          </p:nvCxnSpPr>
          <p:spPr bwMode="auto">
            <a:xfrm>
              <a:off x="276807" y="-453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61" name="Straight Connector 35"/>
            <p:cNvCxnSpPr>
              <a:cxnSpLocks noChangeShapeType="1"/>
            </p:cNvCxnSpPr>
            <p:nvPr/>
          </p:nvCxnSpPr>
          <p:spPr bwMode="auto">
            <a:xfrm flipH="1">
              <a:off x="1234" y="-516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sp>
        <p:nvSpPr>
          <p:cNvPr id="22582" name="Line 104"/>
          <p:cNvSpPr>
            <a:spLocks noChangeShapeType="1"/>
          </p:cNvSpPr>
          <p:nvPr/>
        </p:nvSpPr>
        <p:spPr bwMode="auto">
          <a:xfrm flipV="1">
            <a:off x="4572000" y="4800600"/>
            <a:ext cx="914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83" name="Line 105"/>
          <p:cNvSpPr>
            <a:spLocks noChangeShapeType="1"/>
          </p:cNvSpPr>
          <p:nvPr/>
        </p:nvSpPr>
        <p:spPr bwMode="auto">
          <a:xfrm flipH="1">
            <a:off x="7239000" y="4800600"/>
            <a:ext cx="685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84" name="Line 106"/>
          <p:cNvSpPr>
            <a:spLocks noChangeShapeType="1"/>
          </p:cNvSpPr>
          <p:nvPr/>
        </p:nvSpPr>
        <p:spPr bwMode="auto">
          <a:xfrm>
            <a:off x="5410200" y="4800600"/>
            <a:ext cx="3810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85" name="Line 107"/>
          <p:cNvSpPr>
            <a:spLocks noChangeShapeType="1"/>
          </p:cNvSpPr>
          <p:nvPr/>
        </p:nvSpPr>
        <p:spPr bwMode="auto">
          <a:xfrm>
            <a:off x="5867400" y="4800600"/>
            <a:ext cx="3810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86" name="Line 108"/>
          <p:cNvSpPr>
            <a:spLocks noChangeShapeType="1"/>
          </p:cNvSpPr>
          <p:nvPr/>
        </p:nvSpPr>
        <p:spPr bwMode="auto">
          <a:xfrm>
            <a:off x="6324600" y="48006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87" name="Line 109"/>
          <p:cNvSpPr>
            <a:spLocks noChangeShapeType="1"/>
          </p:cNvSpPr>
          <p:nvPr/>
        </p:nvSpPr>
        <p:spPr bwMode="auto">
          <a:xfrm>
            <a:off x="6705600" y="48006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22588" name="Group 50"/>
          <p:cNvGrpSpPr>
            <a:grpSpLocks/>
          </p:cNvGrpSpPr>
          <p:nvPr/>
        </p:nvGrpSpPr>
        <p:grpSpPr bwMode="auto">
          <a:xfrm rot="10576874">
            <a:off x="2362200" y="6096000"/>
            <a:ext cx="457200" cy="323850"/>
            <a:chOff x="0" y="0"/>
            <a:chExt cx="457200" cy="323850"/>
          </a:xfrm>
        </p:grpSpPr>
        <p:cxnSp>
          <p:nvCxnSpPr>
            <p:cNvPr id="22656" name="Straight Connector 51"/>
            <p:cNvCxnSpPr>
              <a:cxnSpLocks noChangeShapeType="1"/>
            </p:cNvCxnSpPr>
            <p:nvPr/>
          </p:nvCxnSpPr>
          <p:spPr bwMode="auto">
            <a:xfrm>
              <a:off x="276228" y="1504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57" name="Straight Connector 52"/>
            <p:cNvCxnSpPr>
              <a:cxnSpLocks noChangeShapeType="1"/>
            </p:cNvCxnSpPr>
            <p:nvPr/>
          </p:nvCxnSpPr>
          <p:spPr bwMode="auto">
            <a:xfrm>
              <a:off x="276449" y="1037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58" name="Straight Connector 53"/>
            <p:cNvCxnSpPr>
              <a:cxnSpLocks noChangeShapeType="1"/>
            </p:cNvCxnSpPr>
            <p:nvPr/>
          </p:nvCxnSpPr>
          <p:spPr bwMode="auto">
            <a:xfrm flipH="1">
              <a:off x="1362" y="57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sp>
        <p:nvSpPr>
          <p:cNvPr id="22589" name="Line 114"/>
          <p:cNvSpPr>
            <a:spLocks noChangeShapeType="1"/>
          </p:cNvSpPr>
          <p:nvPr/>
        </p:nvSpPr>
        <p:spPr bwMode="auto">
          <a:xfrm>
            <a:off x="6172200" y="6248400"/>
            <a:ext cx="0" cy="1524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90" name="Line 115"/>
          <p:cNvSpPr>
            <a:spLocks noChangeShapeType="1"/>
          </p:cNvSpPr>
          <p:nvPr/>
        </p:nvSpPr>
        <p:spPr bwMode="auto">
          <a:xfrm flipH="1">
            <a:off x="5791200" y="64008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91" name="Line 116"/>
          <p:cNvSpPr>
            <a:spLocks noChangeShapeType="1"/>
          </p:cNvSpPr>
          <p:nvPr/>
        </p:nvSpPr>
        <p:spPr bwMode="auto">
          <a:xfrm flipH="1">
            <a:off x="5181600" y="6400800"/>
            <a:ext cx="3810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92" name="Line 117"/>
          <p:cNvSpPr>
            <a:spLocks noChangeShapeType="1"/>
          </p:cNvSpPr>
          <p:nvPr/>
        </p:nvSpPr>
        <p:spPr bwMode="auto">
          <a:xfrm flipH="1">
            <a:off x="4648200" y="64008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93" name="Line 118"/>
          <p:cNvSpPr>
            <a:spLocks noChangeShapeType="1"/>
          </p:cNvSpPr>
          <p:nvPr/>
        </p:nvSpPr>
        <p:spPr bwMode="auto">
          <a:xfrm flipH="1">
            <a:off x="4038600" y="64008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94" name="Line 119"/>
          <p:cNvSpPr>
            <a:spLocks noChangeShapeType="1"/>
          </p:cNvSpPr>
          <p:nvPr/>
        </p:nvSpPr>
        <p:spPr bwMode="auto">
          <a:xfrm flipH="1">
            <a:off x="3505200" y="64008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95" name="Line 120"/>
          <p:cNvSpPr>
            <a:spLocks noChangeShapeType="1"/>
          </p:cNvSpPr>
          <p:nvPr/>
        </p:nvSpPr>
        <p:spPr bwMode="auto">
          <a:xfrm flipH="1">
            <a:off x="3124200" y="64008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96" name="Line 121"/>
          <p:cNvSpPr>
            <a:spLocks noChangeShapeType="1"/>
          </p:cNvSpPr>
          <p:nvPr/>
        </p:nvSpPr>
        <p:spPr bwMode="auto">
          <a:xfrm flipH="1">
            <a:off x="2590800" y="64008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22597" name="Group 46"/>
          <p:cNvGrpSpPr>
            <a:grpSpLocks/>
          </p:cNvGrpSpPr>
          <p:nvPr/>
        </p:nvGrpSpPr>
        <p:grpSpPr bwMode="auto">
          <a:xfrm rot="4959234">
            <a:off x="3018632" y="5203031"/>
            <a:ext cx="457200" cy="246063"/>
            <a:chOff x="0" y="0"/>
            <a:chExt cx="457200" cy="323850"/>
          </a:xfrm>
        </p:grpSpPr>
        <p:cxnSp>
          <p:nvCxnSpPr>
            <p:cNvPr id="22653" name="Straight Connector 47"/>
            <p:cNvCxnSpPr>
              <a:cxnSpLocks noChangeShapeType="1"/>
            </p:cNvCxnSpPr>
            <p:nvPr/>
          </p:nvCxnSpPr>
          <p:spPr bwMode="auto">
            <a:xfrm>
              <a:off x="274869" y="1163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54" name="Straight Connector 48"/>
            <p:cNvCxnSpPr>
              <a:cxnSpLocks noChangeShapeType="1"/>
            </p:cNvCxnSpPr>
            <p:nvPr/>
          </p:nvCxnSpPr>
          <p:spPr bwMode="auto">
            <a:xfrm>
              <a:off x="275751" y="137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55" name="Straight Connector 49"/>
            <p:cNvCxnSpPr>
              <a:cxnSpLocks noChangeShapeType="1"/>
            </p:cNvCxnSpPr>
            <p:nvPr/>
          </p:nvCxnSpPr>
          <p:spPr bwMode="auto">
            <a:xfrm flipH="1">
              <a:off x="-881" y="1026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sp>
        <p:nvSpPr>
          <p:cNvPr id="22598" name="Line 126"/>
          <p:cNvSpPr>
            <a:spLocks noChangeShapeType="1"/>
          </p:cNvSpPr>
          <p:nvPr/>
        </p:nvSpPr>
        <p:spPr bwMode="auto">
          <a:xfrm>
            <a:off x="3352800" y="5334000"/>
            <a:ext cx="0" cy="1524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599" name="Line 127"/>
          <p:cNvSpPr>
            <a:spLocks noChangeShapeType="1"/>
          </p:cNvSpPr>
          <p:nvPr/>
        </p:nvSpPr>
        <p:spPr bwMode="auto">
          <a:xfrm>
            <a:off x="3352800" y="5562600"/>
            <a:ext cx="0" cy="1524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00" name="Line 129"/>
          <p:cNvSpPr>
            <a:spLocks noChangeShapeType="1"/>
          </p:cNvSpPr>
          <p:nvPr/>
        </p:nvSpPr>
        <p:spPr bwMode="auto">
          <a:xfrm flipV="1">
            <a:off x="3733800" y="57150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01" name="Line 130"/>
          <p:cNvSpPr>
            <a:spLocks noChangeShapeType="1"/>
          </p:cNvSpPr>
          <p:nvPr/>
        </p:nvSpPr>
        <p:spPr bwMode="auto">
          <a:xfrm>
            <a:off x="762000" y="52578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02" name="Line 131"/>
          <p:cNvSpPr>
            <a:spLocks noChangeShapeType="1"/>
          </p:cNvSpPr>
          <p:nvPr/>
        </p:nvSpPr>
        <p:spPr bwMode="auto">
          <a:xfrm>
            <a:off x="1524000" y="5562600"/>
            <a:ext cx="0" cy="762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03" name="Line 132"/>
          <p:cNvSpPr>
            <a:spLocks noChangeShapeType="1"/>
          </p:cNvSpPr>
          <p:nvPr/>
        </p:nvSpPr>
        <p:spPr bwMode="auto">
          <a:xfrm>
            <a:off x="762000" y="49530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22604" name="Group 32"/>
          <p:cNvGrpSpPr>
            <a:grpSpLocks/>
          </p:cNvGrpSpPr>
          <p:nvPr/>
        </p:nvGrpSpPr>
        <p:grpSpPr bwMode="auto">
          <a:xfrm>
            <a:off x="2514600" y="4800600"/>
            <a:ext cx="457200" cy="228600"/>
            <a:chOff x="0" y="0"/>
            <a:chExt cx="457200" cy="323850"/>
          </a:xfrm>
        </p:grpSpPr>
        <p:cxnSp>
          <p:nvCxnSpPr>
            <p:cNvPr id="22650" name="Straight Connector 33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51" name="Straight Connector 34"/>
            <p:cNvCxnSpPr>
              <a:cxnSpLocks noChangeShapeType="1"/>
            </p:cNvCxnSpPr>
            <p:nvPr/>
          </p:nvCxnSpPr>
          <p:spPr bwMode="auto">
            <a:xfrm>
              <a:off x="276225" y="0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2652" name="Straight Connector 35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sp>
        <p:nvSpPr>
          <p:cNvPr id="22605" name="Line 138"/>
          <p:cNvSpPr>
            <a:spLocks noChangeShapeType="1"/>
          </p:cNvSpPr>
          <p:nvPr/>
        </p:nvSpPr>
        <p:spPr bwMode="auto">
          <a:xfrm>
            <a:off x="2743200" y="45720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06" name="Line 139"/>
          <p:cNvSpPr>
            <a:spLocks noChangeShapeType="1"/>
          </p:cNvSpPr>
          <p:nvPr/>
        </p:nvSpPr>
        <p:spPr bwMode="auto">
          <a:xfrm>
            <a:off x="2743200" y="41148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07" name="Line 140"/>
          <p:cNvSpPr>
            <a:spLocks noChangeShapeType="1"/>
          </p:cNvSpPr>
          <p:nvPr/>
        </p:nvSpPr>
        <p:spPr bwMode="auto">
          <a:xfrm>
            <a:off x="2743200" y="3810000"/>
            <a:ext cx="0" cy="1524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08" name="Line 141"/>
          <p:cNvSpPr>
            <a:spLocks noChangeShapeType="1"/>
          </p:cNvSpPr>
          <p:nvPr/>
        </p:nvSpPr>
        <p:spPr bwMode="auto">
          <a:xfrm>
            <a:off x="2743200" y="36576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09" name="Freeform 145"/>
          <p:cNvSpPr>
            <a:spLocks/>
          </p:cNvSpPr>
          <p:nvPr/>
        </p:nvSpPr>
        <p:spPr bwMode="auto">
          <a:xfrm>
            <a:off x="152400" y="2057400"/>
            <a:ext cx="381000" cy="304800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60000 65536"/>
              <a:gd name="T9" fmla="*/ 0 60000 65536"/>
              <a:gd name="T10" fmla="*/ 0 60000 65536"/>
              <a:gd name="T11" fmla="*/ 0 60000 65536"/>
              <a:gd name="T12" fmla="*/ 0 w 152"/>
              <a:gd name="T13" fmla="*/ 0 h 152"/>
              <a:gd name="T14" fmla="*/ 152 w 152"/>
              <a:gd name="T15" fmla="*/ 152 h 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2" h="152">
                <a:moveTo>
                  <a:pt x="8" y="152"/>
                </a:moveTo>
                <a:cubicBezTo>
                  <a:pt x="4" y="116"/>
                  <a:pt x="0" y="80"/>
                  <a:pt x="8" y="56"/>
                </a:cubicBezTo>
                <a:cubicBezTo>
                  <a:pt x="16" y="32"/>
                  <a:pt x="32" y="16"/>
                  <a:pt x="56" y="8"/>
                </a:cubicBezTo>
                <a:cubicBezTo>
                  <a:pt x="80" y="0"/>
                  <a:pt x="116" y="4"/>
                  <a:pt x="152" y="8"/>
                </a:cubicBezTo>
              </a:path>
            </a:pathLst>
          </a:cu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10" name="Line 146"/>
          <p:cNvSpPr>
            <a:spLocks noChangeShapeType="1"/>
          </p:cNvSpPr>
          <p:nvPr/>
        </p:nvSpPr>
        <p:spPr bwMode="auto">
          <a:xfrm>
            <a:off x="609600" y="2057400"/>
            <a:ext cx="152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11" name="Line 147"/>
          <p:cNvSpPr>
            <a:spLocks noChangeShapeType="1"/>
          </p:cNvSpPr>
          <p:nvPr/>
        </p:nvSpPr>
        <p:spPr bwMode="auto">
          <a:xfrm>
            <a:off x="152400" y="25146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12" name="Freeform 148"/>
          <p:cNvSpPr>
            <a:spLocks/>
          </p:cNvSpPr>
          <p:nvPr/>
        </p:nvSpPr>
        <p:spPr bwMode="auto">
          <a:xfrm>
            <a:off x="152400" y="2971800"/>
            <a:ext cx="76200" cy="228600"/>
          </a:xfrm>
          <a:custGeom>
            <a:avLst/>
            <a:gdLst>
              <a:gd name="T0" fmla="*/ 0 w 48"/>
              <a:gd name="T1" fmla="*/ 0 h 144"/>
              <a:gd name="T2" fmla="*/ 2147483647 w 48"/>
              <a:gd name="T3" fmla="*/ 2147483647 h 144"/>
              <a:gd name="T4" fmla="*/ 0 60000 65536"/>
              <a:gd name="T5" fmla="*/ 0 60000 65536"/>
              <a:gd name="T6" fmla="*/ 0 w 48"/>
              <a:gd name="T7" fmla="*/ 0 h 144"/>
              <a:gd name="T8" fmla="*/ 48 w 48"/>
              <a:gd name="T9" fmla="*/ 144 h 1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8" h="144">
                <a:moveTo>
                  <a:pt x="0" y="0"/>
                </a:moveTo>
                <a:cubicBezTo>
                  <a:pt x="20" y="60"/>
                  <a:pt x="40" y="120"/>
                  <a:pt x="48" y="144"/>
                </a:cubicBezTo>
              </a:path>
            </a:pathLst>
          </a:cu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13" name="Line 149"/>
          <p:cNvSpPr>
            <a:spLocks noChangeShapeType="1"/>
          </p:cNvSpPr>
          <p:nvPr/>
        </p:nvSpPr>
        <p:spPr bwMode="auto">
          <a:xfrm>
            <a:off x="304800" y="3200400"/>
            <a:ext cx="152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14" name="Text Box 150"/>
          <p:cNvSpPr txBox="1">
            <a:spLocks noChangeArrowheads="1"/>
          </p:cNvSpPr>
          <p:nvPr/>
        </p:nvSpPr>
        <p:spPr bwMode="auto">
          <a:xfrm>
            <a:off x="2590800" y="6324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Este sustinut</a:t>
            </a:r>
          </a:p>
        </p:txBody>
      </p:sp>
      <p:sp>
        <p:nvSpPr>
          <p:cNvPr id="22615" name="Text Box 151"/>
          <p:cNvSpPr txBox="1">
            <a:spLocks noChangeArrowheads="1"/>
          </p:cNvSpPr>
          <p:nvPr/>
        </p:nvSpPr>
        <p:spPr bwMode="auto">
          <a:xfrm>
            <a:off x="1905000" y="1219200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sponsori</a:t>
            </a:r>
            <a:r>
              <a:rPr lang="en-US" sz="1000"/>
              <a:t>z</a:t>
            </a:r>
            <a:r>
              <a:rPr lang="en-US" sz="900"/>
              <a:t>eaza</a:t>
            </a:r>
          </a:p>
        </p:txBody>
      </p:sp>
      <p:sp>
        <p:nvSpPr>
          <p:cNvPr id="22616" name="Text Box 152"/>
          <p:cNvSpPr txBox="1">
            <a:spLocks noChangeArrowheads="1"/>
          </p:cNvSpPr>
          <p:nvPr/>
        </p:nvSpPr>
        <p:spPr bwMode="auto">
          <a:xfrm>
            <a:off x="5334000" y="6324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sustine</a:t>
            </a:r>
          </a:p>
        </p:txBody>
      </p:sp>
      <p:sp>
        <p:nvSpPr>
          <p:cNvPr id="22617" name="Text Box 153"/>
          <p:cNvSpPr txBox="1">
            <a:spLocks noChangeArrowheads="1"/>
          </p:cNvSpPr>
          <p:nvPr/>
        </p:nvSpPr>
        <p:spPr bwMode="auto">
          <a:xfrm>
            <a:off x="2057400" y="4800600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</a:rPr>
              <a:t>apartine</a:t>
            </a:r>
          </a:p>
        </p:txBody>
      </p:sp>
      <p:sp>
        <p:nvSpPr>
          <p:cNvPr id="22618" name="Text Box 154"/>
          <p:cNvSpPr txBox="1">
            <a:spLocks noChangeArrowheads="1"/>
          </p:cNvSpPr>
          <p:nvPr/>
        </p:nvSpPr>
        <p:spPr bwMode="auto">
          <a:xfrm>
            <a:off x="6858000" y="609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Este sustinut</a:t>
            </a:r>
          </a:p>
        </p:txBody>
      </p:sp>
      <p:sp>
        <p:nvSpPr>
          <p:cNvPr id="22619" name="Text Box 155"/>
          <p:cNvSpPr txBox="1">
            <a:spLocks noChangeArrowheads="1"/>
          </p:cNvSpPr>
          <p:nvPr/>
        </p:nvSpPr>
        <p:spPr bwMode="auto">
          <a:xfrm>
            <a:off x="6934200" y="1066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participa</a:t>
            </a:r>
          </a:p>
        </p:txBody>
      </p:sp>
      <p:sp>
        <p:nvSpPr>
          <p:cNvPr id="22620" name="Text Box 156"/>
          <p:cNvSpPr txBox="1">
            <a:spLocks noChangeArrowheads="1"/>
          </p:cNvSpPr>
          <p:nvPr/>
        </p:nvSpPr>
        <p:spPr bwMode="auto">
          <a:xfrm>
            <a:off x="2133600" y="281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apartine</a:t>
            </a:r>
          </a:p>
        </p:txBody>
      </p:sp>
      <p:sp>
        <p:nvSpPr>
          <p:cNvPr id="22621" name="Text Box 158"/>
          <p:cNvSpPr txBox="1">
            <a:spLocks noChangeArrowheads="1"/>
          </p:cNvSpPr>
          <p:nvPr/>
        </p:nvSpPr>
        <p:spPr bwMode="auto">
          <a:xfrm>
            <a:off x="1143000" y="6400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Este impartit</a:t>
            </a:r>
          </a:p>
        </p:txBody>
      </p:sp>
      <p:sp>
        <p:nvSpPr>
          <p:cNvPr id="22622" name="Text Box 159"/>
          <p:cNvSpPr txBox="1">
            <a:spLocks noChangeArrowheads="1"/>
          </p:cNvSpPr>
          <p:nvPr/>
        </p:nvSpPr>
        <p:spPr bwMode="auto">
          <a:xfrm>
            <a:off x="381000" y="5257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are</a:t>
            </a:r>
          </a:p>
        </p:txBody>
      </p:sp>
      <p:sp>
        <p:nvSpPr>
          <p:cNvPr id="22623" name="Text Box 160"/>
          <p:cNvSpPr txBox="1">
            <a:spLocks noChangeArrowheads="1"/>
          </p:cNvSpPr>
          <p:nvPr/>
        </p:nvSpPr>
        <p:spPr bwMode="auto">
          <a:xfrm>
            <a:off x="0" y="4800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apartine</a:t>
            </a:r>
          </a:p>
        </p:txBody>
      </p:sp>
      <p:sp>
        <p:nvSpPr>
          <p:cNvPr id="22624" name="Text Box 161"/>
          <p:cNvSpPr txBox="1">
            <a:spLocks noChangeArrowheads="1"/>
          </p:cNvSpPr>
          <p:nvPr/>
        </p:nvSpPr>
        <p:spPr bwMode="auto">
          <a:xfrm>
            <a:off x="838200" y="19812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Managed by</a:t>
            </a:r>
          </a:p>
        </p:txBody>
      </p:sp>
      <p:sp>
        <p:nvSpPr>
          <p:cNvPr id="22625" name="Text Box 162"/>
          <p:cNvSpPr txBox="1">
            <a:spLocks noChangeArrowheads="1"/>
          </p:cNvSpPr>
          <p:nvPr/>
        </p:nvSpPr>
        <p:spPr bwMode="auto">
          <a:xfrm>
            <a:off x="0" y="2735263"/>
            <a:ext cx="6858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the manger of</a:t>
            </a:r>
          </a:p>
          <a:p>
            <a:pPr>
              <a:spcBef>
                <a:spcPct val="50000"/>
              </a:spcBef>
            </a:pPr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2626" name="Text Box 163"/>
          <p:cNvSpPr txBox="1">
            <a:spLocks noChangeArrowheads="1"/>
          </p:cNvSpPr>
          <p:nvPr/>
        </p:nvSpPr>
        <p:spPr bwMode="auto">
          <a:xfrm>
            <a:off x="914400" y="5257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beneficiaza</a:t>
            </a:r>
          </a:p>
        </p:txBody>
      </p:sp>
      <p:sp>
        <p:nvSpPr>
          <p:cNvPr id="22627" name="Text Box 164"/>
          <p:cNvSpPr txBox="1">
            <a:spLocks noChangeArrowheads="1"/>
          </p:cNvSpPr>
          <p:nvPr/>
        </p:nvSpPr>
        <p:spPr bwMode="auto">
          <a:xfrm>
            <a:off x="7391400" y="45720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Este sustinut</a:t>
            </a:r>
          </a:p>
        </p:txBody>
      </p:sp>
      <p:sp>
        <p:nvSpPr>
          <p:cNvPr id="22628" name="Text Box 165"/>
          <p:cNvSpPr txBox="1">
            <a:spLocks noChangeArrowheads="1"/>
          </p:cNvSpPr>
          <p:nvPr/>
        </p:nvSpPr>
        <p:spPr bwMode="auto">
          <a:xfrm>
            <a:off x="4648200" y="487680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sustine</a:t>
            </a:r>
          </a:p>
        </p:txBody>
      </p:sp>
      <p:sp>
        <p:nvSpPr>
          <p:cNvPr id="22629" name="Text Box 166"/>
          <p:cNvSpPr txBox="1">
            <a:spLocks noChangeArrowheads="1"/>
          </p:cNvSpPr>
          <p:nvPr/>
        </p:nvSpPr>
        <p:spPr bwMode="auto">
          <a:xfrm>
            <a:off x="7772400" y="281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apartine</a:t>
            </a:r>
          </a:p>
        </p:txBody>
      </p:sp>
      <p:sp>
        <p:nvSpPr>
          <p:cNvPr id="22630" name="Line 168"/>
          <p:cNvSpPr>
            <a:spLocks noChangeShapeType="1"/>
          </p:cNvSpPr>
          <p:nvPr/>
        </p:nvSpPr>
        <p:spPr bwMode="auto">
          <a:xfrm flipH="1">
            <a:off x="8763000" y="44196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31" name="Line 169"/>
          <p:cNvSpPr>
            <a:spLocks noChangeShapeType="1"/>
          </p:cNvSpPr>
          <p:nvPr/>
        </p:nvSpPr>
        <p:spPr bwMode="auto">
          <a:xfrm flipH="1">
            <a:off x="8305800" y="44196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32" name="Line 171"/>
          <p:cNvSpPr>
            <a:spLocks noChangeShapeType="1"/>
          </p:cNvSpPr>
          <p:nvPr/>
        </p:nvSpPr>
        <p:spPr bwMode="auto">
          <a:xfrm flipH="1">
            <a:off x="8001000" y="4419600"/>
            <a:ext cx="152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33" name="Line 172"/>
          <p:cNvSpPr>
            <a:spLocks noChangeShapeType="1"/>
          </p:cNvSpPr>
          <p:nvPr/>
        </p:nvSpPr>
        <p:spPr bwMode="auto">
          <a:xfrm flipV="1">
            <a:off x="8001000" y="40386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34" name="Line 173"/>
          <p:cNvSpPr>
            <a:spLocks noChangeShapeType="1"/>
          </p:cNvSpPr>
          <p:nvPr/>
        </p:nvSpPr>
        <p:spPr bwMode="auto">
          <a:xfrm flipV="1">
            <a:off x="8001000" y="36576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35" name="Text Box 175"/>
          <p:cNvSpPr txBox="1">
            <a:spLocks noChangeArrowheads="1"/>
          </p:cNvSpPr>
          <p:nvPr/>
        </p:nvSpPr>
        <p:spPr bwMode="auto">
          <a:xfrm>
            <a:off x="8763000" y="4495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Este organizat</a:t>
            </a:r>
          </a:p>
        </p:txBody>
      </p:sp>
      <p:sp>
        <p:nvSpPr>
          <p:cNvPr id="22636" name="Text Box 176"/>
          <p:cNvSpPr txBox="1">
            <a:spLocks noChangeArrowheads="1"/>
          </p:cNvSpPr>
          <p:nvPr/>
        </p:nvSpPr>
        <p:spPr bwMode="auto">
          <a:xfrm>
            <a:off x="7696200" y="34290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organizeaza</a:t>
            </a:r>
          </a:p>
        </p:txBody>
      </p:sp>
      <p:grpSp>
        <p:nvGrpSpPr>
          <p:cNvPr id="22637" name="Group 185"/>
          <p:cNvGrpSpPr>
            <a:grpSpLocks/>
          </p:cNvGrpSpPr>
          <p:nvPr/>
        </p:nvGrpSpPr>
        <p:grpSpPr bwMode="auto">
          <a:xfrm>
            <a:off x="4003675" y="1371600"/>
            <a:ext cx="3590925" cy="3186113"/>
            <a:chOff x="2522" y="864"/>
            <a:chExt cx="2262" cy="2007"/>
          </a:xfrm>
        </p:grpSpPr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3770" y="1723"/>
              <a:ext cx="1014" cy="43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6699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400" b="1" dirty="0">
                  <a:solidFill>
                    <a:schemeClr val="dk1"/>
                  </a:solidFill>
                  <a:latin typeface="+mn-lt"/>
                  <a:ea typeface="Calibri"/>
                  <a:cs typeface="Times New Roman"/>
                </a:rPr>
                <a:t>MUZICA</a:t>
              </a:r>
              <a:endParaRPr lang="en-US" sz="1400" dirty="0">
                <a:solidFill>
                  <a:schemeClr val="dk1"/>
                </a:solidFill>
                <a:latin typeface="+mn-lt"/>
                <a:ea typeface="Calibri"/>
                <a:cs typeface="Times New Roman"/>
              </a:endParaRPr>
            </a:p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200" dirty="0">
                  <a:solidFill>
                    <a:schemeClr val="dk1"/>
                  </a:solidFill>
                  <a:latin typeface="+mn-lt"/>
                  <a:ea typeface="Calibri"/>
                  <a:cs typeface="Times New Roman"/>
                </a:rPr>
                <a:t>*INSTRUMENTE</a:t>
              </a:r>
              <a:r>
                <a:rPr lang="ro-RO" sz="1600" dirty="0">
                  <a:solidFill>
                    <a:schemeClr val="dk1"/>
                  </a:solidFill>
                  <a:latin typeface="+mn-lt"/>
                  <a:ea typeface="Calibri"/>
                  <a:cs typeface="Times New Roman"/>
                </a:rPr>
                <a:t> </a:t>
              </a:r>
              <a:endParaRPr lang="en-US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22645" name="Text Box 2"/>
            <p:cNvSpPr txBox="1">
              <a:spLocks noChangeArrowheads="1"/>
            </p:cNvSpPr>
            <p:nvPr/>
          </p:nvSpPr>
          <p:spPr bwMode="auto">
            <a:xfrm>
              <a:off x="2522" y="2477"/>
              <a:ext cx="765" cy="39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6699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o-RO" sz="1000" b="1">
                  <a:solidFill>
                    <a:srgbClr val="000000"/>
                  </a:solidFill>
                  <a:ea typeface="Calibri" pitchFamily="34" charset="0"/>
                  <a:cs typeface="Times New Roman" pitchFamily="18" charset="0"/>
                </a:rPr>
                <a:t>ARTE</a:t>
              </a:r>
              <a:r>
                <a:rPr lang="en-US" sz="1000" b="1">
                  <a:solidFill>
                    <a:srgbClr val="000000"/>
                  </a:solidFill>
                  <a:ea typeface="Calibri" pitchFamily="34" charset="0"/>
                  <a:cs typeface="Times New Roman" pitchFamily="18" charset="0"/>
                </a:rPr>
                <a:t> PLASTICE</a:t>
              </a:r>
              <a:endParaRPr lang="en-US" sz="10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o-RO" sz="1200">
                  <a:solidFill>
                    <a:srgbClr val="000000"/>
                  </a:solidFill>
                  <a:ea typeface="Calibri" pitchFamily="34" charset="0"/>
                  <a:cs typeface="Times New Roman" pitchFamily="18" charset="0"/>
                </a:rPr>
                <a:t>*</a:t>
              </a:r>
              <a:r>
                <a:rPr lang="ro-RO" sz="1000">
                  <a:solidFill>
                    <a:srgbClr val="000000"/>
                  </a:solidFill>
                  <a:ea typeface="Calibri" pitchFamily="34" charset="0"/>
                  <a:cs typeface="Times New Roman" pitchFamily="18" charset="0"/>
                </a:rPr>
                <a:t>MATERIALE</a:t>
              </a:r>
              <a:endParaRPr lang="en-US" sz="10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0" name="Text Box 2"/>
            <p:cNvSpPr txBox="1">
              <a:spLocks noChangeArrowheads="1"/>
            </p:cNvSpPr>
            <p:nvPr/>
          </p:nvSpPr>
          <p:spPr bwMode="auto">
            <a:xfrm>
              <a:off x="3505" y="2409"/>
              <a:ext cx="1279" cy="41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6699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400" b="1" dirty="0">
                  <a:solidFill>
                    <a:schemeClr val="dk1"/>
                  </a:solidFill>
                  <a:latin typeface="+mn-lt"/>
                  <a:ea typeface="Calibri"/>
                  <a:cs typeface="Times New Roman"/>
                </a:rPr>
                <a:t>GASTRONOMIE</a:t>
              </a:r>
            </a:p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100" b="1" dirty="0">
                  <a:solidFill>
                    <a:schemeClr val="dk1"/>
                  </a:solidFill>
                  <a:latin typeface="+mn-lt"/>
                  <a:ea typeface="Calibri"/>
                  <a:cs typeface="Times New Roman"/>
                </a:rPr>
                <a:t>*INGREDIENTE</a:t>
              </a:r>
              <a:endParaRPr lang="en-US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3888" y="1091"/>
              <a:ext cx="795" cy="50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6699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400" b="1" dirty="0">
                  <a:solidFill>
                    <a:schemeClr val="dk1"/>
                  </a:solidFill>
                  <a:latin typeface="+mn-lt"/>
                  <a:ea typeface="Calibri"/>
                  <a:cs typeface="Times New Roman"/>
                </a:rPr>
                <a:t>TEATRU</a:t>
              </a:r>
            </a:p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100" b="1" dirty="0">
                  <a:solidFill>
                    <a:schemeClr val="dk1"/>
                  </a:solidFill>
                  <a:latin typeface="+mn-lt"/>
                  <a:ea typeface="Calibri"/>
                  <a:cs typeface="Times New Roman"/>
                </a:rPr>
                <a:t>*RECUZITE</a:t>
              </a:r>
              <a:endParaRPr lang="en-US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2975" y="1171"/>
              <a:ext cx="795" cy="50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6699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400" b="1" dirty="0">
                  <a:solidFill>
                    <a:schemeClr val="dk1"/>
                  </a:solidFill>
                  <a:latin typeface="+mn-lt"/>
                  <a:ea typeface="Calibri"/>
                  <a:cs typeface="Times New Roman"/>
                </a:rPr>
                <a:t>SPORT</a:t>
              </a:r>
            </a:p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100" b="1" dirty="0">
                  <a:solidFill>
                    <a:schemeClr val="dk1"/>
                  </a:solidFill>
                  <a:latin typeface="+mn-lt"/>
                  <a:ea typeface="Calibri"/>
                  <a:cs typeface="Times New Roman"/>
                </a:rPr>
                <a:t>*ECHPAMENTE SPORTIVE</a:t>
              </a:r>
              <a:endParaRPr lang="en-US" sz="1100" dirty="0">
                <a:solidFill>
                  <a:schemeClr val="dk1"/>
                </a:solidFill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22649" name="Line 177"/>
            <p:cNvSpPr>
              <a:spLocks noChangeShapeType="1"/>
            </p:cNvSpPr>
            <p:nvPr/>
          </p:nvSpPr>
          <p:spPr bwMode="auto">
            <a:xfrm>
              <a:off x="4080" y="864"/>
              <a:ext cx="0" cy="0"/>
            </a:xfrm>
            <a:prstGeom prst="line">
              <a:avLst/>
            </a:prstGeom>
            <a:noFill/>
            <a:ln w="9525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22638" name="Line 181"/>
          <p:cNvSpPr>
            <a:spLocks noChangeShapeType="1"/>
          </p:cNvSpPr>
          <p:nvPr/>
        </p:nvSpPr>
        <p:spPr bwMode="auto">
          <a:xfrm>
            <a:off x="3505200" y="5715000"/>
            <a:ext cx="152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2639" name="Text Box 182"/>
          <p:cNvSpPr txBox="1">
            <a:spLocks noChangeArrowheads="1"/>
          </p:cNvSpPr>
          <p:nvPr/>
        </p:nvSpPr>
        <p:spPr bwMode="auto">
          <a:xfrm>
            <a:off x="3505200" y="5867400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</a:rPr>
              <a:t>participa</a:t>
            </a:r>
          </a:p>
        </p:txBody>
      </p:sp>
      <p:sp>
        <p:nvSpPr>
          <p:cNvPr id="22640" name="Text Box 183"/>
          <p:cNvSpPr txBox="1">
            <a:spLocks noChangeArrowheads="1"/>
          </p:cNvSpPr>
          <p:nvPr/>
        </p:nvSpPr>
        <p:spPr bwMode="auto">
          <a:xfrm>
            <a:off x="3124200" y="5029200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</a:rPr>
              <a:t>este asistat</a:t>
            </a:r>
          </a:p>
        </p:txBody>
      </p:sp>
      <p:sp>
        <p:nvSpPr>
          <p:cNvPr id="22641" name="Text Box 2"/>
          <p:cNvSpPr txBox="1">
            <a:spLocks noChangeArrowheads="1"/>
          </p:cNvSpPr>
          <p:nvPr/>
        </p:nvSpPr>
        <p:spPr bwMode="auto">
          <a:xfrm>
            <a:off x="8382000" y="2133600"/>
            <a:ext cx="1295400" cy="76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SPECTACOL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*INVITATI</a:t>
            </a:r>
            <a:endParaRPr lang="ro-RO" sz="1400" b="1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" name="Text Box 2"/>
          <p:cNvSpPr txBox="1"/>
          <p:nvPr/>
        </p:nvSpPr>
        <p:spPr>
          <a:xfrm>
            <a:off x="8839200" y="609600"/>
            <a:ext cx="1066800" cy="3810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OTHER</a:t>
            </a:r>
          </a:p>
        </p:txBody>
      </p:sp>
      <p:pic>
        <p:nvPicPr>
          <p:cNvPr id="22643" name="Rectangle 159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71600" y="685800"/>
            <a:ext cx="6937375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0"/>
          <p:cNvSpPr txBox="1"/>
          <p:nvPr/>
        </p:nvSpPr>
        <p:spPr>
          <a:xfrm>
            <a:off x="7696200" y="4114800"/>
            <a:ext cx="1676400" cy="18288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SEDIU</a:t>
            </a:r>
            <a:endParaRPr lang="en-US" sz="16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*NUME 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Text Box 10"/>
          <p:cNvSpPr txBox="1"/>
          <p:nvPr/>
        </p:nvSpPr>
        <p:spPr>
          <a:xfrm>
            <a:off x="3429000" y="4191000"/>
            <a:ext cx="2362200" cy="19050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CONTRACT DE SPONSORIZARE</a:t>
            </a:r>
            <a:endParaRPr lang="en-US" sz="16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*TIP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3556" name="Group 62"/>
          <p:cNvGrpSpPr>
            <a:grpSpLocks/>
          </p:cNvGrpSpPr>
          <p:nvPr/>
        </p:nvGrpSpPr>
        <p:grpSpPr bwMode="auto">
          <a:xfrm rot="5400000">
            <a:off x="5676900" y="4838700"/>
            <a:ext cx="533400" cy="304800"/>
            <a:chOff x="0" y="0"/>
            <a:chExt cx="457200" cy="323850"/>
          </a:xfrm>
        </p:grpSpPr>
        <p:cxnSp>
          <p:nvCxnSpPr>
            <p:cNvPr id="3" name="Straight Connector 63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64"/>
            <p:cNvCxnSpPr/>
            <p:nvPr/>
          </p:nvCxnSpPr>
          <p:spPr>
            <a:xfrm>
              <a:off x="276226" y="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65"/>
            <p:cNvCxnSpPr/>
            <p:nvPr/>
          </p:nvCxnSpPr>
          <p:spPr>
            <a:xfrm flipH="1">
              <a:off x="0" y="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57" name="Group 38"/>
          <p:cNvGrpSpPr>
            <a:grpSpLocks/>
          </p:cNvGrpSpPr>
          <p:nvPr/>
        </p:nvGrpSpPr>
        <p:grpSpPr bwMode="auto">
          <a:xfrm rot="-5400000">
            <a:off x="3009900" y="4914900"/>
            <a:ext cx="533400" cy="304800"/>
            <a:chOff x="0" y="0"/>
            <a:chExt cx="457200" cy="323850"/>
          </a:xfrm>
        </p:grpSpPr>
        <p:cxnSp>
          <p:nvCxnSpPr>
            <p:cNvPr id="7" name="Straight Connector 39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40"/>
            <p:cNvCxnSpPr/>
            <p:nvPr/>
          </p:nvCxnSpPr>
          <p:spPr>
            <a:xfrm>
              <a:off x="283028" y="-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1"/>
            <p:cNvCxnSpPr/>
            <p:nvPr/>
          </p:nvCxnSpPr>
          <p:spPr>
            <a:xfrm flipH="1">
              <a:off x="6803" y="-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8" name="Line 16"/>
          <p:cNvSpPr>
            <a:spLocks noChangeShapeType="1"/>
          </p:cNvSpPr>
          <p:nvPr/>
        </p:nvSpPr>
        <p:spPr bwMode="auto">
          <a:xfrm>
            <a:off x="2667000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3559" name="Line 17"/>
          <p:cNvSpPr>
            <a:spLocks noChangeShapeType="1"/>
          </p:cNvSpPr>
          <p:nvPr/>
        </p:nvSpPr>
        <p:spPr bwMode="auto">
          <a:xfrm>
            <a:off x="6096000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3560" name="Line 19"/>
          <p:cNvSpPr>
            <a:spLocks noChangeShapeType="1"/>
          </p:cNvSpPr>
          <p:nvPr/>
        </p:nvSpPr>
        <p:spPr bwMode="auto">
          <a:xfrm>
            <a:off x="2819400" y="4800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3561" name="Line 20"/>
          <p:cNvSpPr>
            <a:spLocks noChangeShapeType="1"/>
          </p:cNvSpPr>
          <p:nvPr/>
        </p:nvSpPr>
        <p:spPr bwMode="auto">
          <a:xfrm>
            <a:off x="6477000" y="4800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3562" name="Line 21"/>
          <p:cNvSpPr>
            <a:spLocks noChangeShapeType="1"/>
          </p:cNvSpPr>
          <p:nvPr/>
        </p:nvSpPr>
        <p:spPr bwMode="auto">
          <a:xfrm>
            <a:off x="2133600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3563" name="Line 23"/>
          <p:cNvSpPr>
            <a:spLocks noChangeShapeType="1"/>
          </p:cNvSpPr>
          <p:nvPr/>
        </p:nvSpPr>
        <p:spPr bwMode="auto">
          <a:xfrm>
            <a:off x="6477000" y="50292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0" name="Text Box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35280" y="457200"/>
            <a:ext cx="1391206" cy="1856615"/>
          </a:xfrm>
          <a:prstGeom prst="rect">
            <a:avLst/>
          </a:prstGeom>
          <a:blipFill rotWithShape="1">
            <a:blip r:embed="rId2" cstate="print"/>
            <a:stretch>
              <a:fillRect b="-27778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5" name="Text Box 2"/>
          <p:cNvSpPr txBox="1"/>
          <p:nvPr/>
        </p:nvSpPr>
        <p:spPr>
          <a:xfrm>
            <a:off x="5486400" y="609600"/>
            <a:ext cx="1447800" cy="16764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SEDIU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2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2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*NUME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2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*ADRESA</a:t>
            </a:r>
          </a:p>
        </p:txBody>
      </p:sp>
      <p:grpSp>
        <p:nvGrpSpPr>
          <p:cNvPr id="23566" name="Group 62"/>
          <p:cNvGrpSpPr>
            <a:grpSpLocks/>
          </p:cNvGrpSpPr>
          <p:nvPr/>
        </p:nvGrpSpPr>
        <p:grpSpPr bwMode="auto">
          <a:xfrm rot="5400000">
            <a:off x="3467100" y="1181100"/>
            <a:ext cx="533400" cy="304800"/>
            <a:chOff x="0" y="0"/>
            <a:chExt cx="457200" cy="323850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76226" y="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0" y="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67" name="Group 38"/>
          <p:cNvGrpSpPr>
            <a:grpSpLocks/>
          </p:cNvGrpSpPr>
          <p:nvPr/>
        </p:nvGrpSpPr>
        <p:grpSpPr bwMode="auto">
          <a:xfrm rot="-5400000">
            <a:off x="4991100" y="1257300"/>
            <a:ext cx="533400" cy="304800"/>
            <a:chOff x="0" y="0"/>
            <a:chExt cx="457200" cy="32385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83028" y="-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6803" y="-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68" name="Line 57"/>
          <p:cNvSpPr>
            <a:spLocks noChangeShapeType="1"/>
          </p:cNvSpPr>
          <p:nvPr/>
        </p:nvSpPr>
        <p:spPr bwMode="auto">
          <a:xfrm>
            <a:off x="3886200" y="1371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10" name="Text Box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87480" y="4191000"/>
            <a:ext cx="1391206" cy="1856615"/>
          </a:xfrm>
          <a:prstGeom prst="rect">
            <a:avLst/>
          </a:prstGeom>
          <a:blipFill rotWithShape="1">
            <a:blip r:embed="rId2" cstate="print"/>
            <a:stretch>
              <a:fillRect b="-27778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3570" name="Text Box 59"/>
          <p:cNvSpPr txBox="1">
            <a:spLocks noChangeArrowheads="1"/>
          </p:cNvSpPr>
          <p:nvPr/>
        </p:nvSpPr>
        <p:spPr bwMode="auto">
          <a:xfrm>
            <a:off x="304800" y="30480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	Relatia  Many-to-many de mai sus se rezolva prin intermediul entitatii intermediare “CONTRACT DE  SPONSORIZARE”.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22495" y="3962906"/>
            <a:ext cx="1631483" cy="1907201"/>
          </a:xfrm>
          <a:prstGeom prst="rect">
            <a:avLst/>
          </a:prstGeom>
          <a:blipFill rotWithShape="1">
            <a:blip r:embed="rId2" cstate="print"/>
            <a:stretch>
              <a:fillRect l="-2256" b="-63095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1" name="Text Box 10"/>
          <p:cNvSpPr txBox="1"/>
          <p:nvPr/>
        </p:nvSpPr>
        <p:spPr>
          <a:xfrm>
            <a:off x="3657600" y="3886200"/>
            <a:ext cx="2438400" cy="22098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CARNET DE NOTE</a:t>
            </a:r>
            <a:endParaRPr lang="en-US" sz="16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*MEDIE 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*TIP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4580" name="Group 62"/>
          <p:cNvGrpSpPr>
            <a:grpSpLocks/>
          </p:cNvGrpSpPr>
          <p:nvPr/>
        </p:nvGrpSpPr>
        <p:grpSpPr bwMode="auto">
          <a:xfrm rot="5400000">
            <a:off x="5905500" y="4762500"/>
            <a:ext cx="533400" cy="304800"/>
            <a:chOff x="0" y="0"/>
            <a:chExt cx="457200" cy="323850"/>
          </a:xfrm>
        </p:grpSpPr>
        <p:cxnSp>
          <p:nvCxnSpPr>
            <p:cNvPr id="2" name="Straight Connector 63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64"/>
            <p:cNvCxnSpPr/>
            <p:nvPr/>
          </p:nvCxnSpPr>
          <p:spPr>
            <a:xfrm>
              <a:off x="276226" y="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65"/>
            <p:cNvCxnSpPr/>
            <p:nvPr/>
          </p:nvCxnSpPr>
          <p:spPr>
            <a:xfrm flipH="1">
              <a:off x="0" y="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81" name="Group 38"/>
          <p:cNvGrpSpPr>
            <a:grpSpLocks/>
          </p:cNvGrpSpPr>
          <p:nvPr/>
        </p:nvGrpSpPr>
        <p:grpSpPr bwMode="auto">
          <a:xfrm rot="-5400000">
            <a:off x="3238500" y="4838700"/>
            <a:ext cx="533400" cy="304800"/>
            <a:chOff x="0" y="0"/>
            <a:chExt cx="457200" cy="323850"/>
          </a:xfrm>
        </p:grpSpPr>
        <p:cxnSp>
          <p:nvCxnSpPr>
            <p:cNvPr id="5" name="Straight Connector 39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40"/>
            <p:cNvCxnSpPr/>
            <p:nvPr/>
          </p:nvCxnSpPr>
          <p:spPr>
            <a:xfrm>
              <a:off x="283028" y="-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1"/>
            <p:cNvCxnSpPr/>
            <p:nvPr/>
          </p:nvCxnSpPr>
          <p:spPr>
            <a:xfrm flipH="1">
              <a:off x="6803" y="-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82" name="Line 16"/>
          <p:cNvSpPr>
            <a:spLocks noChangeShapeType="1"/>
          </p:cNvSpPr>
          <p:nvPr/>
        </p:nvSpPr>
        <p:spPr bwMode="auto">
          <a:xfrm>
            <a:off x="289560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4583" name="Line 17"/>
          <p:cNvSpPr>
            <a:spLocks noChangeShapeType="1"/>
          </p:cNvSpPr>
          <p:nvPr/>
        </p:nvSpPr>
        <p:spPr bwMode="auto">
          <a:xfrm>
            <a:off x="632460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4584" name="Line 19"/>
          <p:cNvSpPr>
            <a:spLocks noChangeShapeType="1"/>
          </p:cNvSpPr>
          <p:nvPr/>
        </p:nvSpPr>
        <p:spPr bwMode="auto">
          <a:xfrm>
            <a:off x="3048000" y="4724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4585" name="Line 20"/>
          <p:cNvSpPr>
            <a:spLocks noChangeShapeType="1"/>
          </p:cNvSpPr>
          <p:nvPr/>
        </p:nvSpPr>
        <p:spPr bwMode="auto">
          <a:xfrm>
            <a:off x="6705600" y="4724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4586" name="Line 21"/>
          <p:cNvSpPr>
            <a:spLocks noChangeShapeType="1"/>
          </p:cNvSpPr>
          <p:nvPr/>
        </p:nvSpPr>
        <p:spPr bwMode="auto">
          <a:xfrm>
            <a:off x="2362200" y="4953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4587" name="Line 23"/>
          <p:cNvSpPr>
            <a:spLocks noChangeShapeType="1"/>
          </p:cNvSpPr>
          <p:nvPr/>
        </p:nvSpPr>
        <p:spPr bwMode="auto">
          <a:xfrm>
            <a:off x="6705600" y="49530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8" name="Text Box 10"/>
          <p:cNvSpPr txBox="1"/>
          <p:nvPr/>
        </p:nvSpPr>
        <p:spPr>
          <a:xfrm>
            <a:off x="8001000" y="4191000"/>
            <a:ext cx="1330325" cy="1703388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o-RO" sz="1600" b="1" dirty="0">
                <a:ea typeface="Calibri"/>
                <a:cs typeface="Times New Roman"/>
              </a:rPr>
              <a:t>EXAMEN</a:t>
            </a:r>
            <a:endParaRPr lang="en-US" sz="16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ea typeface="Calibri"/>
                <a:cs typeface="Times New Roman"/>
              </a:rPr>
              <a:t>#ID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ea typeface="Calibri"/>
                <a:cs typeface="Times New Roman"/>
              </a:rPr>
              <a:t>*NUME</a:t>
            </a:r>
            <a:r>
              <a:rPr lang="ro-RO" sz="1100" dirty="0">
                <a:ea typeface="Calibri"/>
                <a:cs typeface="Times New Roman"/>
              </a:rPr>
              <a:t>_CURS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ea typeface="Calibri"/>
                <a:cs typeface="Times New Roman"/>
              </a:rPr>
              <a:t>*</a:t>
            </a:r>
            <a:r>
              <a:rPr lang="ro-RO" sz="1100" dirty="0">
                <a:ea typeface="Calibri"/>
                <a:cs typeface="Times New Roman"/>
              </a:rPr>
              <a:t>DATA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ea typeface="Calibri"/>
                <a:cs typeface="Times New Roman"/>
              </a:rPr>
              <a:t>*</a:t>
            </a:r>
            <a:r>
              <a:rPr lang="ro-RO" sz="1100" dirty="0">
                <a:ea typeface="Calibri"/>
                <a:cs typeface="Times New Roman"/>
              </a:rPr>
              <a:t>TIP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 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 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 </a:t>
            </a:r>
            <a:endParaRPr lang="en-US" sz="1100" dirty="0">
              <a:ea typeface="Calibri"/>
              <a:cs typeface="Times New Roman"/>
            </a:endParaRPr>
          </a:p>
        </p:txBody>
      </p:sp>
      <p:sp>
        <p:nvSpPr>
          <p:cNvPr id="9" name="Text 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70295" y="762506"/>
            <a:ext cx="1631483" cy="1907201"/>
          </a:xfrm>
          <a:prstGeom prst="rect">
            <a:avLst/>
          </a:prstGeom>
          <a:blipFill rotWithShape="1">
            <a:blip r:embed="rId2" cstate="print"/>
            <a:stretch>
              <a:fillRect l="-2256" b="-63095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0" name="Text Box 10"/>
          <p:cNvSpPr txBox="1"/>
          <p:nvPr/>
        </p:nvSpPr>
        <p:spPr>
          <a:xfrm>
            <a:off x="5715000" y="762000"/>
            <a:ext cx="1676400" cy="18288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CURS</a:t>
            </a:r>
            <a:endParaRPr lang="en-US" sz="16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*NUME 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4591" name="Group 62"/>
          <p:cNvGrpSpPr>
            <a:grpSpLocks/>
          </p:cNvGrpSpPr>
          <p:nvPr/>
        </p:nvGrpSpPr>
        <p:grpSpPr bwMode="auto">
          <a:xfrm rot="5400000">
            <a:off x="3695700" y="1714500"/>
            <a:ext cx="533400" cy="304800"/>
            <a:chOff x="0" y="0"/>
            <a:chExt cx="457200" cy="323850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76226" y="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0" y="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92" name="Group 38"/>
          <p:cNvGrpSpPr>
            <a:grpSpLocks/>
          </p:cNvGrpSpPr>
          <p:nvPr/>
        </p:nvGrpSpPr>
        <p:grpSpPr bwMode="auto">
          <a:xfrm rot="-5400000">
            <a:off x="5219700" y="1790700"/>
            <a:ext cx="533400" cy="304800"/>
            <a:chOff x="0" y="0"/>
            <a:chExt cx="457200" cy="32385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83028" y="-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6803" y="-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93" name="Line 35"/>
          <p:cNvSpPr>
            <a:spLocks noChangeShapeType="1"/>
          </p:cNvSpPr>
          <p:nvPr/>
        </p:nvSpPr>
        <p:spPr bwMode="auto">
          <a:xfrm>
            <a:off x="4114800" y="1905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4594" name="Text Box 47"/>
          <p:cNvSpPr txBox="1">
            <a:spLocks noChangeArrowheads="1"/>
          </p:cNvSpPr>
          <p:nvPr/>
        </p:nvSpPr>
        <p:spPr bwMode="auto">
          <a:xfrm>
            <a:off x="304800" y="30480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	Relatia  Many-to-many de mai sus se rezolva prin intermediul entitatii intermediare “CARNET DE NOTE”.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0095" y="4496306"/>
            <a:ext cx="1631483" cy="1907201"/>
          </a:xfrm>
          <a:prstGeom prst="rect">
            <a:avLst/>
          </a:prstGeom>
          <a:blipFill rotWithShape="1">
            <a:blip r:embed="rId2" cstate="print"/>
            <a:stretch>
              <a:fillRect l="-2256" b="-63095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1" name="Text Box 10"/>
          <p:cNvSpPr txBox="1"/>
          <p:nvPr/>
        </p:nvSpPr>
        <p:spPr>
          <a:xfrm>
            <a:off x="7772400" y="4572000"/>
            <a:ext cx="1676400" cy="18288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CURS</a:t>
            </a:r>
            <a:endParaRPr lang="en-US" sz="16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*NUME 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Text Box 10"/>
          <p:cNvSpPr txBox="1"/>
          <p:nvPr/>
        </p:nvSpPr>
        <p:spPr>
          <a:xfrm>
            <a:off x="3581400" y="4343400"/>
            <a:ext cx="2438400" cy="22098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FISA DE INSCRIERE</a:t>
            </a:r>
            <a:endParaRPr lang="en-US" sz="16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*TIP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5605" name="Group 62"/>
          <p:cNvGrpSpPr>
            <a:grpSpLocks/>
          </p:cNvGrpSpPr>
          <p:nvPr/>
        </p:nvGrpSpPr>
        <p:grpSpPr bwMode="auto">
          <a:xfrm rot="5400000">
            <a:off x="5829300" y="5067300"/>
            <a:ext cx="533400" cy="304800"/>
            <a:chOff x="0" y="0"/>
            <a:chExt cx="457200" cy="323850"/>
          </a:xfrm>
        </p:grpSpPr>
        <p:cxnSp>
          <p:nvCxnSpPr>
            <p:cNvPr id="3" name="Straight Connector 63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64"/>
            <p:cNvCxnSpPr/>
            <p:nvPr/>
          </p:nvCxnSpPr>
          <p:spPr>
            <a:xfrm>
              <a:off x="276226" y="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65"/>
            <p:cNvCxnSpPr/>
            <p:nvPr/>
          </p:nvCxnSpPr>
          <p:spPr>
            <a:xfrm flipH="1">
              <a:off x="0" y="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606" name="Group 38"/>
          <p:cNvGrpSpPr>
            <a:grpSpLocks/>
          </p:cNvGrpSpPr>
          <p:nvPr/>
        </p:nvGrpSpPr>
        <p:grpSpPr bwMode="auto">
          <a:xfrm rot="-5400000">
            <a:off x="3162300" y="5143500"/>
            <a:ext cx="533400" cy="304800"/>
            <a:chOff x="0" y="0"/>
            <a:chExt cx="457200" cy="323850"/>
          </a:xfrm>
        </p:grpSpPr>
        <p:cxnSp>
          <p:nvCxnSpPr>
            <p:cNvPr id="6" name="Straight Connector 39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0"/>
            <p:cNvCxnSpPr/>
            <p:nvPr/>
          </p:nvCxnSpPr>
          <p:spPr>
            <a:xfrm>
              <a:off x="283028" y="-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41"/>
            <p:cNvCxnSpPr/>
            <p:nvPr/>
          </p:nvCxnSpPr>
          <p:spPr>
            <a:xfrm flipH="1">
              <a:off x="6803" y="-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607" name="Line 16"/>
          <p:cNvSpPr>
            <a:spLocks noChangeShapeType="1"/>
          </p:cNvSpPr>
          <p:nvPr/>
        </p:nvSpPr>
        <p:spPr bwMode="auto">
          <a:xfrm>
            <a:off x="2819400" y="5257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5608" name="Line 17"/>
          <p:cNvSpPr>
            <a:spLocks noChangeShapeType="1"/>
          </p:cNvSpPr>
          <p:nvPr/>
        </p:nvSpPr>
        <p:spPr bwMode="auto">
          <a:xfrm>
            <a:off x="6248400" y="5257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5609" name="Line 19"/>
          <p:cNvSpPr>
            <a:spLocks noChangeShapeType="1"/>
          </p:cNvSpPr>
          <p:nvPr/>
        </p:nvSpPr>
        <p:spPr bwMode="auto">
          <a:xfrm>
            <a:off x="2971800" y="5029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5610" name="Line 20"/>
          <p:cNvSpPr>
            <a:spLocks noChangeShapeType="1"/>
          </p:cNvSpPr>
          <p:nvPr/>
        </p:nvSpPr>
        <p:spPr bwMode="auto">
          <a:xfrm>
            <a:off x="6629400" y="5029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5611" name="Line 21"/>
          <p:cNvSpPr>
            <a:spLocks noChangeShapeType="1"/>
          </p:cNvSpPr>
          <p:nvPr/>
        </p:nvSpPr>
        <p:spPr bwMode="auto">
          <a:xfrm>
            <a:off x="2209800" y="5257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5612" name="Line 24"/>
          <p:cNvSpPr>
            <a:spLocks noChangeShapeType="1"/>
          </p:cNvSpPr>
          <p:nvPr/>
        </p:nvSpPr>
        <p:spPr bwMode="auto">
          <a:xfrm>
            <a:off x="6705600" y="5257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5613" name="Text Box 36"/>
          <p:cNvSpPr txBox="1">
            <a:spLocks noChangeArrowheads="1"/>
          </p:cNvSpPr>
          <p:nvPr/>
        </p:nvSpPr>
        <p:spPr bwMode="auto">
          <a:xfrm>
            <a:off x="304800" y="33528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	Relatia  Many-to-many de mai sus se rezolva prin intermediul entitatii intermediare “FISA DE INSCRIERE”.</a:t>
            </a:r>
          </a:p>
        </p:txBody>
      </p:sp>
      <p:sp>
        <p:nvSpPr>
          <p:cNvPr id="9" name="Text 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70295" y="991106"/>
            <a:ext cx="1631483" cy="1907201"/>
          </a:xfrm>
          <a:prstGeom prst="rect">
            <a:avLst/>
          </a:prstGeom>
          <a:blipFill rotWithShape="1">
            <a:blip r:embed="rId2" cstate="print"/>
            <a:stretch>
              <a:fillRect l="-2256" b="-63095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0" name="Text Box 10"/>
          <p:cNvSpPr txBox="1"/>
          <p:nvPr/>
        </p:nvSpPr>
        <p:spPr>
          <a:xfrm>
            <a:off x="5638800" y="990600"/>
            <a:ext cx="1676400" cy="18288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CURS</a:t>
            </a:r>
            <a:endParaRPr lang="en-US" sz="16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*NUME 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5616" name="Group 62"/>
          <p:cNvGrpSpPr>
            <a:grpSpLocks/>
          </p:cNvGrpSpPr>
          <p:nvPr/>
        </p:nvGrpSpPr>
        <p:grpSpPr bwMode="auto">
          <a:xfrm rot="5400000">
            <a:off x="3695700" y="1714500"/>
            <a:ext cx="533400" cy="304800"/>
            <a:chOff x="0" y="0"/>
            <a:chExt cx="457200" cy="323850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76226" y="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0" y="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617" name="Group 38"/>
          <p:cNvGrpSpPr>
            <a:grpSpLocks/>
          </p:cNvGrpSpPr>
          <p:nvPr/>
        </p:nvGrpSpPr>
        <p:grpSpPr bwMode="auto">
          <a:xfrm rot="-5400000">
            <a:off x="5219700" y="1790700"/>
            <a:ext cx="533400" cy="304800"/>
            <a:chOff x="0" y="0"/>
            <a:chExt cx="457200" cy="32385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276225" y="0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83028" y="-1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6803" y="-1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618" name="Line 47"/>
          <p:cNvSpPr>
            <a:spLocks noChangeShapeType="1"/>
          </p:cNvSpPr>
          <p:nvPr/>
        </p:nvSpPr>
        <p:spPr bwMode="auto">
          <a:xfrm>
            <a:off x="4114800" y="1905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42495" y="5105684"/>
            <a:ext cx="1231338" cy="1069893"/>
          </a:xfrm>
          <a:prstGeom prst="rect">
            <a:avLst/>
          </a:prstGeom>
          <a:blipFill rotWithShape="1">
            <a:blip r:embed="rId2" cstate="print"/>
            <a:stretch>
              <a:fillRect l="-2256" b="-63095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698490" y="5013325"/>
            <a:ext cx="1296988" cy="11525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CURS</a:t>
            </a:r>
            <a:endParaRPr lang="en-US" sz="1100" dirty="0" smtClean="0">
              <a:ln>
                <a:solidFill>
                  <a:schemeClr val="tx1"/>
                </a:solidFill>
              </a:ln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*NUME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en-US" sz="1100" dirty="0" smtClean="0">
              <a:ln>
                <a:solidFill>
                  <a:schemeClr val="tx1"/>
                </a:solidFill>
              </a:ln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100" dirty="0" smtClean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6" name="Text Box 1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662073" y="5105866"/>
            <a:ext cx="1040011" cy="1104285"/>
          </a:xfrm>
          <a:prstGeom prst="rect">
            <a:avLst/>
          </a:prstGeom>
          <a:blipFill rotWithShape="1">
            <a:blip r:embed="rId3" cstate="print"/>
            <a:stretch>
              <a:fillRect l="-2299" b="-37353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7" name="Text Box 1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87508" y="2213698"/>
            <a:ext cx="936801" cy="2433084"/>
          </a:xfrm>
          <a:prstGeom prst="rect">
            <a:avLst/>
          </a:prstGeom>
          <a:blipFill rotWithShape="1">
            <a:blip r:embed="rId4" cstate="print"/>
            <a:stretch>
              <a:fillRect l="-3113" t="-238" r="-1946" b="-69121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8" name="Text Box 10"/>
          <p:cNvSpPr txBox="1"/>
          <p:nvPr/>
        </p:nvSpPr>
        <p:spPr>
          <a:xfrm>
            <a:off x="7694613" y="5013325"/>
            <a:ext cx="1330325" cy="1703388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o-RO" sz="1600" b="1" dirty="0">
                <a:ea typeface="Calibri"/>
                <a:cs typeface="Times New Roman"/>
              </a:rPr>
              <a:t>EXAMEN</a:t>
            </a:r>
            <a:endParaRPr lang="en-US" sz="16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ea typeface="Calibri"/>
                <a:cs typeface="Times New Roman"/>
              </a:rPr>
              <a:t>#ID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ea typeface="Calibri"/>
                <a:cs typeface="Times New Roman"/>
              </a:rPr>
              <a:t>*NUME</a:t>
            </a:r>
            <a:r>
              <a:rPr lang="ro-RO" sz="1100" dirty="0">
                <a:ea typeface="Calibri"/>
                <a:cs typeface="Times New Roman"/>
              </a:rPr>
              <a:t>_CURS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ea typeface="Calibri"/>
                <a:cs typeface="Times New Roman"/>
              </a:rPr>
              <a:t>*</a:t>
            </a:r>
            <a:r>
              <a:rPr lang="ro-RO" sz="1100" dirty="0">
                <a:ea typeface="Calibri"/>
                <a:cs typeface="Times New Roman"/>
              </a:rPr>
              <a:t>DATA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ea typeface="Calibri"/>
                <a:cs typeface="Times New Roman"/>
              </a:rPr>
              <a:t>*</a:t>
            </a:r>
            <a:r>
              <a:rPr lang="ro-RO" sz="1100" dirty="0">
                <a:ea typeface="Calibri"/>
                <a:cs typeface="Times New Roman"/>
              </a:rPr>
              <a:t>TIP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 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 </a:t>
            </a:r>
            <a:endParaRPr lang="en-US" sz="11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 </a:t>
            </a:r>
            <a:endParaRPr lang="en-US" sz="1100" dirty="0">
              <a:ea typeface="Calibri"/>
              <a:cs typeface="Times New Roman"/>
            </a:endParaRPr>
          </a:p>
        </p:txBody>
      </p:sp>
      <p:sp>
        <p:nvSpPr>
          <p:cNvPr id="9" name="Text 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972366" y="1523391"/>
            <a:ext cx="4763578" cy="3033933"/>
          </a:xfrm>
          <a:prstGeom prst="rect">
            <a:avLst/>
          </a:prstGeom>
          <a:blipFill rotWithShape="1">
            <a:blip r:embed="rId5" cstate="print"/>
            <a:stretch>
              <a:fillRect l="-1151" t="-200" b="-5411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0" name="Text Box 2"/>
          <p:cNvSpPr txBox="1"/>
          <p:nvPr/>
        </p:nvSpPr>
        <p:spPr>
          <a:xfrm>
            <a:off x="8153400" y="228600"/>
            <a:ext cx="1703388" cy="393541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EVENIMENTE</a:t>
            </a:r>
            <a:endParaRPr lang="en-US" sz="14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*NUME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</a:t>
            </a:r>
            <a:r>
              <a:rPr lang="ro-RO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LOCATIE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o-RO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*DATA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o-RO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*CATEGORIE</a:t>
            </a:r>
            <a:endParaRPr lang="en-US" sz="10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 Box 2"/>
          <p:cNvSpPr txBox="1"/>
          <p:nvPr/>
        </p:nvSpPr>
        <p:spPr>
          <a:xfrm>
            <a:off x="8534400" y="3276600"/>
            <a:ext cx="1143000" cy="6858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o-RO" sz="14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CONCURS</a:t>
            </a:r>
            <a:endParaRPr lang="en-US" sz="1400" b="1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*PROBE</a:t>
            </a:r>
            <a:endParaRPr lang="en-US" sz="14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6634" name="Group 42"/>
          <p:cNvGrpSpPr>
            <a:grpSpLocks/>
          </p:cNvGrpSpPr>
          <p:nvPr/>
        </p:nvGrpSpPr>
        <p:grpSpPr bwMode="auto">
          <a:xfrm>
            <a:off x="1773238" y="1643063"/>
            <a:ext cx="457200" cy="323850"/>
            <a:chOff x="0" y="0"/>
            <a:chExt cx="457200" cy="323850"/>
          </a:xfrm>
        </p:grpSpPr>
        <p:cxnSp>
          <p:nvCxnSpPr>
            <p:cNvPr id="26787" name="Straight Connector 20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88" name="Straight Connector 21"/>
            <p:cNvCxnSpPr>
              <a:cxnSpLocks noChangeShapeType="1"/>
            </p:cNvCxnSpPr>
            <p:nvPr/>
          </p:nvCxnSpPr>
          <p:spPr bwMode="auto">
            <a:xfrm>
              <a:off x="276225" y="0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89" name="Straight Connector 22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6635" name="Group 50"/>
          <p:cNvGrpSpPr>
            <a:grpSpLocks/>
          </p:cNvGrpSpPr>
          <p:nvPr/>
        </p:nvGrpSpPr>
        <p:grpSpPr bwMode="auto">
          <a:xfrm rot="10576874">
            <a:off x="533400" y="4572000"/>
            <a:ext cx="457200" cy="323850"/>
            <a:chOff x="0" y="0"/>
            <a:chExt cx="457200" cy="323850"/>
          </a:xfrm>
        </p:grpSpPr>
        <p:cxnSp>
          <p:nvCxnSpPr>
            <p:cNvPr id="26784" name="Straight Connector 51"/>
            <p:cNvCxnSpPr>
              <a:cxnSpLocks noChangeShapeType="1"/>
            </p:cNvCxnSpPr>
            <p:nvPr/>
          </p:nvCxnSpPr>
          <p:spPr bwMode="auto">
            <a:xfrm>
              <a:off x="276228" y="1504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85" name="Straight Connector 52"/>
            <p:cNvCxnSpPr>
              <a:cxnSpLocks noChangeShapeType="1"/>
            </p:cNvCxnSpPr>
            <p:nvPr/>
          </p:nvCxnSpPr>
          <p:spPr bwMode="auto">
            <a:xfrm>
              <a:off x="276449" y="1037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86" name="Straight Connector 53"/>
            <p:cNvCxnSpPr>
              <a:cxnSpLocks noChangeShapeType="1"/>
            </p:cNvCxnSpPr>
            <p:nvPr/>
          </p:nvCxnSpPr>
          <p:spPr bwMode="auto">
            <a:xfrm flipH="1">
              <a:off x="1362" y="57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6636" name="Group 54"/>
          <p:cNvGrpSpPr>
            <a:grpSpLocks/>
          </p:cNvGrpSpPr>
          <p:nvPr/>
        </p:nvGrpSpPr>
        <p:grpSpPr bwMode="auto">
          <a:xfrm rot="-5657520">
            <a:off x="7731125" y="723900"/>
            <a:ext cx="533400" cy="304800"/>
            <a:chOff x="0" y="0"/>
            <a:chExt cx="457200" cy="323850"/>
          </a:xfrm>
        </p:grpSpPr>
        <p:cxnSp>
          <p:nvCxnSpPr>
            <p:cNvPr id="26781" name="Straight Connector 28"/>
            <p:cNvCxnSpPr>
              <a:cxnSpLocks noChangeShapeType="1"/>
            </p:cNvCxnSpPr>
            <p:nvPr/>
          </p:nvCxnSpPr>
          <p:spPr bwMode="auto">
            <a:xfrm>
              <a:off x="276396" y="-627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82" name="Straight Connector 29"/>
            <p:cNvCxnSpPr>
              <a:cxnSpLocks noChangeShapeType="1"/>
            </p:cNvCxnSpPr>
            <p:nvPr/>
          </p:nvCxnSpPr>
          <p:spPr bwMode="auto">
            <a:xfrm>
              <a:off x="278009" y="-518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83" name="Straight Connector 30"/>
            <p:cNvCxnSpPr>
              <a:cxnSpLocks noChangeShapeType="1"/>
            </p:cNvCxnSpPr>
            <p:nvPr/>
          </p:nvCxnSpPr>
          <p:spPr bwMode="auto">
            <a:xfrm flipH="1">
              <a:off x="2560" y="-1414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6637" name="Group 58"/>
          <p:cNvGrpSpPr>
            <a:grpSpLocks/>
          </p:cNvGrpSpPr>
          <p:nvPr/>
        </p:nvGrpSpPr>
        <p:grpSpPr bwMode="auto">
          <a:xfrm rot="10350381">
            <a:off x="8848725" y="4105275"/>
            <a:ext cx="457200" cy="323850"/>
            <a:chOff x="0" y="0"/>
            <a:chExt cx="457200" cy="323850"/>
          </a:xfrm>
        </p:grpSpPr>
        <p:cxnSp>
          <p:nvCxnSpPr>
            <p:cNvPr id="26778" name="Straight Connector 32"/>
            <p:cNvCxnSpPr>
              <a:cxnSpLocks noChangeShapeType="1"/>
            </p:cNvCxnSpPr>
            <p:nvPr/>
          </p:nvCxnSpPr>
          <p:spPr bwMode="auto">
            <a:xfrm>
              <a:off x="276439" y="1489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79" name="Straight Connector 33"/>
            <p:cNvCxnSpPr>
              <a:cxnSpLocks noChangeShapeType="1"/>
            </p:cNvCxnSpPr>
            <p:nvPr/>
          </p:nvCxnSpPr>
          <p:spPr bwMode="auto">
            <a:xfrm>
              <a:off x="277323" y="698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80" name="Straight Connector 34"/>
            <p:cNvCxnSpPr>
              <a:cxnSpLocks noChangeShapeType="1"/>
            </p:cNvCxnSpPr>
            <p:nvPr/>
          </p:nvCxnSpPr>
          <p:spPr bwMode="auto">
            <a:xfrm flipH="1">
              <a:off x="690" y="997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cxnSp>
        <p:nvCxnSpPr>
          <p:cNvPr id="26638" name="Straight Connector 43"/>
          <p:cNvCxnSpPr>
            <a:cxnSpLocks noChangeShapeType="1"/>
          </p:cNvCxnSpPr>
          <p:nvPr/>
        </p:nvCxnSpPr>
        <p:spPr bwMode="auto">
          <a:xfrm>
            <a:off x="2060575" y="976313"/>
            <a:ext cx="0" cy="200025"/>
          </a:xfrm>
          <a:prstGeom prst="line">
            <a:avLst/>
          </a:prstGeom>
          <a:noFill/>
          <a:ln w="9525" algn="ctr">
            <a:solidFill>
              <a:srgbClr val="006699"/>
            </a:solidFill>
            <a:round/>
            <a:headEnd/>
            <a:tailEnd/>
          </a:ln>
        </p:spPr>
      </p:cxnSp>
      <p:cxnSp>
        <p:nvCxnSpPr>
          <p:cNvPr id="26639" name="Straight Connector 44"/>
          <p:cNvCxnSpPr>
            <a:cxnSpLocks noChangeShapeType="1"/>
          </p:cNvCxnSpPr>
          <p:nvPr/>
        </p:nvCxnSpPr>
        <p:spPr bwMode="auto">
          <a:xfrm>
            <a:off x="2084388" y="1390650"/>
            <a:ext cx="0" cy="200025"/>
          </a:xfrm>
          <a:prstGeom prst="line">
            <a:avLst/>
          </a:prstGeom>
          <a:noFill/>
          <a:ln w="9525" algn="ctr">
            <a:solidFill>
              <a:srgbClr val="006699"/>
            </a:solidFill>
            <a:round/>
            <a:headEnd/>
            <a:tailEnd/>
          </a:ln>
        </p:spPr>
      </p:cxnSp>
      <p:sp>
        <p:nvSpPr>
          <p:cNvPr id="26640" name="Line 59"/>
          <p:cNvSpPr>
            <a:spLocks noChangeShapeType="1"/>
          </p:cNvSpPr>
          <p:nvPr/>
        </p:nvSpPr>
        <p:spPr bwMode="auto">
          <a:xfrm>
            <a:off x="2057400" y="9144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41" name="Line 61"/>
          <p:cNvSpPr>
            <a:spLocks noChangeShapeType="1"/>
          </p:cNvSpPr>
          <p:nvPr/>
        </p:nvSpPr>
        <p:spPr bwMode="auto">
          <a:xfrm>
            <a:off x="2057400" y="13716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42" name="Line 62"/>
          <p:cNvSpPr>
            <a:spLocks noChangeShapeType="1"/>
          </p:cNvSpPr>
          <p:nvPr/>
        </p:nvSpPr>
        <p:spPr bwMode="auto">
          <a:xfrm>
            <a:off x="20574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43" name="Line 66"/>
          <p:cNvSpPr>
            <a:spLocks noChangeShapeType="1"/>
          </p:cNvSpPr>
          <p:nvPr/>
        </p:nvSpPr>
        <p:spPr bwMode="auto">
          <a:xfrm>
            <a:off x="1524000" y="38100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44" name="Line 67"/>
          <p:cNvSpPr>
            <a:spLocks noChangeShapeType="1"/>
          </p:cNvSpPr>
          <p:nvPr/>
        </p:nvSpPr>
        <p:spPr bwMode="auto">
          <a:xfrm>
            <a:off x="1524000" y="41910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45" name="Line 68"/>
          <p:cNvSpPr>
            <a:spLocks noChangeShapeType="1"/>
          </p:cNvSpPr>
          <p:nvPr/>
        </p:nvSpPr>
        <p:spPr bwMode="auto">
          <a:xfrm flipH="1">
            <a:off x="1676400" y="47244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46" name="Line 69"/>
          <p:cNvSpPr>
            <a:spLocks noChangeShapeType="1"/>
          </p:cNvSpPr>
          <p:nvPr/>
        </p:nvSpPr>
        <p:spPr bwMode="auto">
          <a:xfrm>
            <a:off x="1676400" y="48768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47" name="Line 70"/>
          <p:cNvSpPr>
            <a:spLocks noChangeShapeType="1"/>
          </p:cNvSpPr>
          <p:nvPr/>
        </p:nvSpPr>
        <p:spPr bwMode="auto">
          <a:xfrm>
            <a:off x="1676400" y="52578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48" name="Line 71"/>
          <p:cNvSpPr>
            <a:spLocks noChangeShapeType="1"/>
          </p:cNvSpPr>
          <p:nvPr/>
        </p:nvSpPr>
        <p:spPr bwMode="auto">
          <a:xfrm>
            <a:off x="1676400" y="56388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49" name="Line 72"/>
          <p:cNvSpPr>
            <a:spLocks noChangeShapeType="1"/>
          </p:cNvSpPr>
          <p:nvPr/>
        </p:nvSpPr>
        <p:spPr bwMode="auto">
          <a:xfrm>
            <a:off x="1676400" y="6096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0" name="Line 73"/>
          <p:cNvSpPr>
            <a:spLocks noChangeShapeType="1"/>
          </p:cNvSpPr>
          <p:nvPr/>
        </p:nvSpPr>
        <p:spPr bwMode="auto">
          <a:xfrm flipH="1">
            <a:off x="2286000" y="3048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1" name="Line 75"/>
          <p:cNvSpPr>
            <a:spLocks noChangeShapeType="1"/>
          </p:cNvSpPr>
          <p:nvPr/>
        </p:nvSpPr>
        <p:spPr bwMode="auto">
          <a:xfrm>
            <a:off x="2057400" y="47244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2" name="Line 76"/>
          <p:cNvSpPr>
            <a:spLocks noChangeShapeType="1"/>
          </p:cNvSpPr>
          <p:nvPr/>
        </p:nvSpPr>
        <p:spPr bwMode="auto">
          <a:xfrm>
            <a:off x="2286000" y="44196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3" name="Line 77"/>
          <p:cNvSpPr>
            <a:spLocks noChangeShapeType="1"/>
          </p:cNvSpPr>
          <p:nvPr/>
        </p:nvSpPr>
        <p:spPr bwMode="auto">
          <a:xfrm>
            <a:off x="2286000" y="3962400"/>
            <a:ext cx="0" cy="3810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4" name="Line 78"/>
          <p:cNvSpPr>
            <a:spLocks noChangeShapeType="1"/>
          </p:cNvSpPr>
          <p:nvPr/>
        </p:nvSpPr>
        <p:spPr bwMode="auto">
          <a:xfrm>
            <a:off x="2286000" y="3124200"/>
            <a:ext cx="0" cy="609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5" name="Line 79"/>
          <p:cNvSpPr>
            <a:spLocks noChangeShapeType="1"/>
          </p:cNvSpPr>
          <p:nvPr/>
        </p:nvSpPr>
        <p:spPr bwMode="auto">
          <a:xfrm>
            <a:off x="22860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6" name="Line 80"/>
          <p:cNvSpPr>
            <a:spLocks noChangeShapeType="1"/>
          </p:cNvSpPr>
          <p:nvPr/>
        </p:nvSpPr>
        <p:spPr bwMode="auto">
          <a:xfrm>
            <a:off x="1752600" y="2286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7" name="Line 81"/>
          <p:cNvSpPr>
            <a:spLocks noChangeShapeType="1"/>
          </p:cNvSpPr>
          <p:nvPr/>
        </p:nvSpPr>
        <p:spPr bwMode="auto">
          <a:xfrm>
            <a:off x="1524000" y="46482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8" name="Line 82"/>
          <p:cNvSpPr>
            <a:spLocks noChangeShapeType="1"/>
          </p:cNvSpPr>
          <p:nvPr/>
        </p:nvSpPr>
        <p:spPr bwMode="auto">
          <a:xfrm>
            <a:off x="1066800" y="6324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59" name="Line 83"/>
          <p:cNvSpPr>
            <a:spLocks noChangeShapeType="1"/>
          </p:cNvSpPr>
          <p:nvPr/>
        </p:nvSpPr>
        <p:spPr bwMode="auto">
          <a:xfrm>
            <a:off x="1524000" y="50292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0" name="Line 85"/>
          <p:cNvSpPr>
            <a:spLocks noChangeShapeType="1"/>
          </p:cNvSpPr>
          <p:nvPr/>
        </p:nvSpPr>
        <p:spPr bwMode="auto">
          <a:xfrm>
            <a:off x="1524000" y="5334000"/>
            <a:ext cx="0" cy="762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1" name="Line 86"/>
          <p:cNvSpPr>
            <a:spLocks noChangeShapeType="1"/>
          </p:cNvSpPr>
          <p:nvPr/>
        </p:nvSpPr>
        <p:spPr bwMode="auto">
          <a:xfrm>
            <a:off x="1295400" y="5791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2" name="Line 87"/>
          <p:cNvSpPr>
            <a:spLocks noChangeShapeType="1"/>
          </p:cNvSpPr>
          <p:nvPr/>
        </p:nvSpPr>
        <p:spPr bwMode="auto">
          <a:xfrm>
            <a:off x="1524000" y="6324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3" name="Line 89"/>
          <p:cNvSpPr>
            <a:spLocks noChangeShapeType="1"/>
          </p:cNvSpPr>
          <p:nvPr/>
        </p:nvSpPr>
        <p:spPr bwMode="auto">
          <a:xfrm>
            <a:off x="7620000" y="8382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4" name="Line 90"/>
          <p:cNvSpPr>
            <a:spLocks noChangeShapeType="1"/>
          </p:cNvSpPr>
          <p:nvPr/>
        </p:nvSpPr>
        <p:spPr bwMode="auto">
          <a:xfrm>
            <a:off x="7620000" y="914400"/>
            <a:ext cx="0" cy="609600"/>
          </a:xfrm>
          <a:prstGeom prst="line">
            <a:avLst/>
          </a:prstGeom>
          <a:noFill/>
          <a:ln w="9525">
            <a:solidFill>
              <a:srgbClr val="006699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5" name="Line 93"/>
          <p:cNvSpPr>
            <a:spLocks noChangeShapeType="1"/>
          </p:cNvSpPr>
          <p:nvPr/>
        </p:nvSpPr>
        <p:spPr bwMode="auto">
          <a:xfrm>
            <a:off x="8001000" y="3657600"/>
            <a:ext cx="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6" name="Line 94"/>
          <p:cNvSpPr>
            <a:spLocks noChangeShapeType="1"/>
          </p:cNvSpPr>
          <p:nvPr/>
        </p:nvSpPr>
        <p:spPr bwMode="auto">
          <a:xfrm>
            <a:off x="7696200" y="3657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7" name="Line 104"/>
          <p:cNvSpPr>
            <a:spLocks noChangeShapeType="1"/>
          </p:cNvSpPr>
          <p:nvPr/>
        </p:nvSpPr>
        <p:spPr bwMode="auto">
          <a:xfrm flipV="1">
            <a:off x="4572000" y="4800600"/>
            <a:ext cx="685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8" name="Line 105"/>
          <p:cNvSpPr>
            <a:spLocks noChangeShapeType="1"/>
          </p:cNvSpPr>
          <p:nvPr/>
        </p:nvSpPr>
        <p:spPr bwMode="auto">
          <a:xfrm flipH="1">
            <a:off x="7239000" y="4864100"/>
            <a:ext cx="685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69" name="Line 106"/>
          <p:cNvSpPr>
            <a:spLocks noChangeShapeType="1"/>
          </p:cNvSpPr>
          <p:nvPr/>
        </p:nvSpPr>
        <p:spPr bwMode="auto">
          <a:xfrm>
            <a:off x="5410200" y="4800600"/>
            <a:ext cx="3810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70" name="Line 107"/>
          <p:cNvSpPr>
            <a:spLocks noChangeShapeType="1"/>
          </p:cNvSpPr>
          <p:nvPr/>
        </p:nvSpPr>
        <p:spPr bwMode="auto">
          <a:xfrm>
            <a:off x="5867400" y="4800600"/>
            <a:ext cx="3810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71" name="Line 108"/>
          <p:cNvSpPr>
            <a:spLocks noChangeShapeType="1"/>
          </p:cNvSpPr>
          <p:nvPr/>
        </p:nvSpPr>
        <p:spPr bwMode="auto">
          <a:xfrm>
            <a:off x="6324600" y="48006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72" name="Line 109"/>
          <p:cNvSpPr>
            <a:spLocks noChangeShapeType="1"/>
          </p:cNvSpPr>
          <p:nvPr/>
        </p:nvSpPr>
        <p:spPr bwMode="auto">
          <a:xfrm>
            <a:off x="6705600" y="48006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26673" name="Group 50"/>
          <p:cNvGrpSpPr>
            <a:grpSpLocks/>
          </p:cNvGrpSpPr>
          <p:nvPr/>
        </p:nvGrpSpPr>
        <p:grpSpPr bwMode="auto">
          <a:xfrm rot="10576874">
            <a:off x="2124075" y="3024188"/>
            <a:ext cx="457200" cy="323850"/>
            <a:chOff x="0" y="0"/>
            <a:chExt cx="457200" cy="323850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282461" y="3501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79205" y="7580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596" y="2567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674" name="Line 114"/>
          <p:cNvSpPr>
            <a:spLocks noChangeShapeType="1"/>
          </p:cNvSpPr>
          <p:nvPr/>
        </p:nvSpPr>
        <p:spPr bwMode="auto">
          <a:xfrm>
            <a:off x="6172200" y="6248400"/>
            <a:ext cx="0" cy="1524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75" name="Line 115"/>
          <p:cNvSpPr>
            <a:spLocks noChangeShapeType="1"/>
          </p:cNvSpPr>
          <p:nvPr/>
        </p:nvSpPr>
        <p:spPr bwMode="auto">
          <a:xfrm flipH="1">
            <a:off x="5791200" y="64008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76" name="Line 116"/>
          <p:cNvSpPr>
            <a:spLocks noChangeShapeType="1"/>
          </p:cNvSpPr>
          <p:nvPr/>
        </p:nvSpPr>
        <p:spPr bwMode="auto">
          <a:xfrm flipH="1">
            <a:off x="5181600" y="6400800"/>
            <a:ext cx="3810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77" name="Line 117"/>
          <p:cNvSpPr>
            <a:spLocks noChangeShapeType="1"/>
          </p:cNvSpPr>
          <p:nvPr/>
        </p:nvSpPr>
        <p:spPr bwMode="auto">
          <a:xfrm flipH="1">
            <a:off x="4648200" y="64008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78" name="Line 118"/>
          <p:cNvSpPr>
            <a:spLocks noChangeShapeType="1"/>
          </p:cNvSpPr>
          <p:nvPr/>
        </p:nvSpPr>
        <p:spPr bwMode="auto">
          <a:xfrm flipH="1">
            <a:off x="4038600" y="64008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79" name="Line 119"/>
          <p:cNvSpPr>
            <a:spLocks noChangeShapeType="1"/>
          </p:cNvSpPr>
          <p:nvPr/>
        </p:nvSpPr>
        <p:spPr bwMode="auto">
          <a:xfrm flipH="1">
            <a:off x="3505200" y="64008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80" name="Line 120"/>
          <p:cNvSpPr>
            <a:spLocks noChangeShapeType="1"/>
          </p:cNvSpPr>
          <p:nvPr/>
        </p:nvSpPr>
        <p:spPr bwMode="auto">
          <a:xfrm flipH="1">
            <a:off x="3124200" y="64008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81" name="Line 121"/>
          <p:cNvSpPr>
            <a:spLocks noChangeShapeType="1"/>
          </p:cNvSpPr>
          <p:nvPr/>
        </p:nvSpPr>
        <p:spPr bwMode="auto">
          <a:xfrm flipH="1">
            <a:off x="2590800" y="6400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82" name="Line 126"/>
          <p:cNvSpPr>
            <a:spLocks noChangeShapeType="1"/>
          </p:cNvSpPr>
          <p:nvPr/>
        </p:nvSpPr>
        <p:spPr bwMode="auto">
          <a:xfrm>
            <a:off x="3352800" y="5334000"/>
            <a:ext cx="0" cy="1524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83" name="Line 127"/>
          <p:cNvSpPr>
            <a:spLocks noChangeShapeType="1"/>
          </p:cNvSpPr>
          <p:nvPr/>
        </p:nvSpPr>
        <p:spPr bwMode="auto">
          <a:xfrm>
            <a:off x="3352800" y="5562600"/>
            <a:ext cx="0" cy="1524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84" name="Line 130"/>
          <p:cNvSpPr>
            <a:spLocks noChangeShapeType="1"/>
          </p:cNvSpPr>
          <p:nvPr/>
        </p:nvSpPr>
        <p:spPr bwMode="auto">
          <a:xfrm>
            <a:off x="762000" y="52578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85" name="Line 131"/>
          <p:cNvSpPr>
            <a:spLocks noChangeShapeType="1"/>
          </p:cNvSpPr>
          <p:nvPr/>
        </p:nvSpPr>
        <p:spPr bwMode="auto">
          <a:xfrm>
            <a:off x="1524000" y="5562600"/>
            <a:ext cx="0" cy="762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86" name="Line 132"/>
          <p:cNvSpPr>
            <a:spLocks noChangeShapeType="1"/>
          </p:cNvSpPr>
          <p:nvPr/>
        </p:nvSpPr>
        <p:spPr bwMode="auto">
          <a:xfrm>
            <a:off x="762000" y="49530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26687" name="Group 32"/>
          <p:cNvGrpSpPr>
            <a:grpSpLocks/>
          </p:cNvGrpSpPr>
          <p:nvPr/>
        </p:nvGrpSpPr>
        <p:grpSpPr bwMode="auto">
          <a:xfrm>
            <a:off x="2514600" y="4800600"/>
            <a:ext cx="457200" cy="152400"/>
            <a:chOff x="0" y="0"/>
            <a:chExt cx="457200" cy="323850"/>
          </a:xfrm>
        </p:grpSpPr>
        <p:cxnSp>
          <p:nvCxnSpPr>
            <p:cNvPr id="26772" name="Straight Connector 112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73" name="Straight Connector 113"/>
            <p:cNvCxnSpPr>
              <a:cxnSpLocks noChangeShapeType="1"/>
            </p:cNvCxnSpPr>
            <p:nvPr/>
          </p:nvCxnSpPr>
          <p:spPr bwMode="auto">
            <a:xfrm>
              <a:off x="276225" y="0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74" name="Straight Connector 114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sp>
        <p:nvSpPr>
          <p:cNvPr id="26688" name="Line 138"/>
          <p:cNvSpPr>
            <a:spLocks noChangeShapeType="1"/>
          </p:cNvSpPr>
          <p:nvPr/>
        </p:nvSpPr>
        <p:spPr bwMode="auto">
          <a:xfrm>
            <a:off x="2743200" y="45720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89" name="Line 139"/>
          <p:cNvSpPr>
            <a:spLocks noChangeShapeType="1"/>
          </p:cNvSpPr>
          <p:nvPr/>
        </p:nvSpPr>
        <p:spPr bwMode="auto">
          <a:xfrm>
            <a:off x="2743200" y="41148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90" name="Line 140"/>
          <p:cNvSpPr>
            <a:spLocks noChangeShapeType="1"/>
          </p:cNvSpPr>
          <p:nvPr/>
        </p:nvSpPr>
        <p:spPr bwMode="auto">
          <a:xfrm>
            <a:off x="2743200" y="39624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91" name="Freeform 145"/>
          <p:cNvSpPr>
            <a:spLocks/>
          </p:cNvSpPr>
          <p:nvPr/>
        </p:nvSpPr>
        <p:spPr bwMode="auto">
          <a:xfrm>
            <a:off x="152400" y="2057400"/>
            <a:ext cx="381000" cy="317500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60000 65536"/>
              <a:gd name="T9" fmla="*/ 0 60000 65536"/>
              <a:gd name="T10" fmla="*/ 0 60000 65536"/>
              <a:gd name="T11" fmla="*/ 0 60000 65536"/>
              <a:gd name="T12" fmla="*/ 0 w 152"/>
              <a:gd name="T13" fmla="*/ 0 h 152"/>
              <a:gd name="T14" fmla="*/ 152 w 152"/>
              <a:gd name="T15" fmla="*/ 152 h 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2" h="152">
                <a:moveTo>
                  <a:pt x="8" y="152"/>
                </a:moveTo>
                <a:cubicBezTo>
                  <a:pt x="4" y="116"/>
                  <a:pt x="0" y="80"/>
                  <a:pt x="8" y="56"/>
                </a:cubicBezTo>
                <a:cubicBezTo>
                  <a:pt x="16" y="32"/>
                  <a:pt x="32" y="16"/>
                  <a:pt x="56" y="8"/>
                </a:cubicBezTo>
                <a:cubicBezTo>
                  <a:pt x="80" y="0"/>
                  <a:pt x="116" y="4"/>
                  <a:pt x="152" y="8"/>
                </a:cubicBezTo>
              </a:path>
            </a:pathLst>
          </a:cu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92" name="Line 146"/>
          <p:cNvSpPr>
            <a:spLocks noChangeShapeType="1"/>
          </p:cNvSpPr>
          <p:nvPr/>
        </p:nvSpPr>
        <p:spPr bwMode="auto">
          <a:xfrm>
            <a:off x="609600" y="2057400"/>
            <a:ext cx="152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93" name="Line 147"/>
          <p:cNvSpPr>
            <a:spLocks noChangeShapeType="1"/>
          </p:cNvSpPr>
          <p:nvPr/>
        </p:nvSpPr>
        <p:spPr bwMode="auto">
          <a:xfrm>
            <a:off x="152400" y="2514600"/>
            <a:ext cx="0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94" name="Freeform 148"/>
          <p:cNvSpPr>
            <a:spLocks/>
          </p:cNvSpPr>
          <p:nvPr/>
        </p:nvSpPr>
        <p:spPr bwMode="auto">
          <a:xfrm>
            <a:off x="152400" y="2971800"/>
            <a:ext cx="76200" cy="228600"/>
          </a:xfrm>
          <a:custGeom>
            <a:avLst/>
            <a:gdLst>
              <a:gd name="T0" fmla="*/ 0 w 48"/>
              <a:gd name="T1" fmla="*/ 0 h 144"/>
              <a:gd name="T2" fmla="*/ 2147483647 w 48"/>
              <a:gd name="T3" fmla="*/ 2147483647 h 144"/>
              <a:gd name="T4" fmla="*/ 0 60000 65536"/>
              <a:gd name="T5" fmla="*/ 0 60000 65536"/>
              <a:gd name="T6" fmla="*/ 0 w 48"/>
              <a:gd name="T7" fmla="*/ 0 h 144"/>
              <a:gd name="T8" fmla="*/ 48 w 48"/>
              <a:gd name="T9" fmla="*/ 144 h 1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8" h="144">
                <a:moveTo>
                  <a:pt x="0" y="0"/>
                </a:moveTo>
                <a:cubicBezTo>
                  <a:pt x="20" y="60"/>
                  <a:pt x="40" y="120"/>
                  <a:pt x="48" y="144"/>
                </a:cubicBezTo>
              </a:path>
            </a:pathLst>
          </a:cu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95" name="Line 149"/>
          <p:cNvSpPr>
            <a:spLocks noChangeShapeType="1"/>
          </p:cNvSpPr>
          <p:nvPr/>
        </p:nvSpPr>
        <p:spPr bwMode="auto">
          <a:xfrm>
            <a:off x="304800" y="3200400"/>
            <a:ext cx="152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696" name="Text Box 150"/>
          <p:cNvSpPr txBox="1">
            <a:spLocks noChangeArrowheads="1"/>
          </p:cNvSpPr>
          <p:nvPr/>
        </p:nvSpPr>
        <p:spPr bwMode="auto">
          <a:xfrm>
            <a:off x="2590800" y="6324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Este sustinut</a:t>
            </a:r>
          </a:p>
        </p:txBody>
      </p:sp>
      <p:sp>
        <p:nvSpPr>
          <p:cNvPr id="26697" name="Text Box 151"/>
          <p:cNvSpPr txBox="1">
            <a:spLocks noChangeArrowheads="1"/>
          </p:cNvSpPr>
          <p:nvPr/>
        </p:nvSpPr>
        <p:spPr bwMode="auto">
          <a:xfrm>
            <a:off x="1905000" y="1219200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sponsori</a:t>
            </a:r>
            <a:r>
              <a:rPr lang="en-US" sz="1000"/>
              <a:t>z</a:t>
            </a:r>
            <a:r>
              <a:rPr lang="en-US" sz="900"/>
              <a:t>eaza</a:t>
            </a:r>
          </a:p>
        </p:txBody>
      </p:sp>
      <p:sp>
        <p:nvSpPr>
          <p:cNvPr id="26698" name="Text Box 152"/>
          <p:cNvSpPr txBox="1">
            <a:spLocks noChangeArrowheads="1"/>
          </p:cNvSpPr>
          <p:nvPr/>
        </p:nvSpPr>
        <p:spPr bwMode="auto">
          <a:xfrm>
            <a:off x="5334000" y="6324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sustine</a:t>
            </a:r>
          </a:p>
        </p:txBody>
      </p:sp>
      <p:sp>
        <p:nvSpPr>
          <p:cNvPr id="26699" name="Text Box 153"/>
          <p:cNvSpPr txBox="1">
            <a:spLocks noChangeArrowheads="1"/>
          </p:cNvSpPr>
          <p:nvPr/>
        </p:nvSpPr>
        <p:spPr bwMode="auto">
          <a:xfrm>
            <a:off x="2057400" y="4800600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apartine</a:t>
            </a:r>
          </a:p>
        </p:txBody>
      </p:sp>
      <p:sp>
        <p:nvSpPr>
          <p:cNvPr id="26700" name="Text Box 154"/>
          <p:cNvSpPr txBox="1">
            <a:spLocks noChangeArrowheads="1"/>
          </p:cNvSpPr>
          <p:nvPr/>
        </p:nvSpPr>
        <p:spPr bwMode="auto">
          <a:xfrm>
            <a:off x="6858000" y="609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Este sustinut</a:t>
            </a:r>
          </a:p>
        </p:txBody>
      </p:sp>
      <p:sp>
        <p:nvSpPr>
          <p:cNvPr id="26701" name="Text Box 155"/>
          <p:cNvSpPr txBox="1">
            <a:spLocks noChangeArrowheads="1"/>
          </p:cNvSpPr>
          <p:nvPr/>
        </p:nvSpPr>
        <p:spPr bwMode="auto">
          <a:xfrm>
            <a:off x="6934200" y="1066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participa</a:t>
            </a:r>
          </a:p>
        </p:txBody>
      </p:sp>
      <p:sp>
        <p:nvSpPr>
          <p:cNvPr id="26702" name="Text Box 156"/>
          <p:cNvSpPr txBox="1">
            <a:spLocks noChangeArrowheads="1"/>
          </p:cNvSpPr>
          <p:nvPr/>
        </p:nvSpPr>
        <p:spPr bwMode="auto">
          <a:xfrm>
            <a:off x="2133600" y="281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apartine</a:t>
            </a:r>
          </a:p>
        </p:txBody>
      </p:sp>
      <p:sp>
        <p:nvSpPr>
          <p:cNvPr id="26703" name="Text Box 158"/>
          <p:cNvSpPr txBox="1">
            <a:spLocks noChangeArrowheads="1"/>
          </p:cNvSpPr>
          <p:nvPr/>
        </p:nvSpPr>
        <p:spPr bwMode="auto">
          <a:xfrm>
            <a:off x="1143000" y="6400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Este impartit</a:t>
            </a:r>
          </a:p>
        </p:txBody>
      </p:sp>
      <p:sp>
        <p:nvSpPr>
          <p:cNvPr id="26704" name="Text Box 159"/>
          <p:cNvSpPr txBox="1">
            <a:spLocks noChangeArrowheads="1"/>
          </p:cNvSpPr>
          <p:nvPr/>
        </p:nvSpPr>
        <p:spPr bwMode="auto">
          <a:xfrm>
            <a:off x="381000" y="5257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are</a:t>
            </a:r>
          </a:p>
        </p:txBody>
      </p:sp>
      <p:sp>
        <p:nvSpPr>
          <p:cNvPr id="26705" name="Text Box 161"/>
          <p:cNvSpPr txBox="1">
            <a:spLocks noChangeArrowheads="1"/>
          </p:cNvSpPr>
          <p:nvPr/>
        </p:nvSpPr>
        <p:spPr bwMode="auto">
          <a:xfrm>
            <a:off x="838200" y="19812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Managed by</a:t>
            </a:r>
          </a:p>
        </p:txBody>
      </p:sp>
      <p:sp>
        <p:nvSpPr>
          <p:cNvPr id="26706" name="Text Box 163"/>
          <p:cNvSpPr txBox="1">
            <a:spLocks noChangeArrowheads="1"/>
          </p:cNvSpPr>
          <p:nvPr/>
        </p:nvSpPr>
        <p:spPr bwMode="auto">
          <a:xfrm>
            <a:off x="914400" y="5257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beneficiaza</a:t>
            </a:r>
          </a:p>
        </p:txBody>
      </p:sp>
      <p:sp>
        <p:nvSpPr>
          <p:cNvPr id="26707" name="Text Box 166"/>
          <p:cNvSpPr txBox="1">
            <a:spLocks noChangeArrowheads="1"/>
          </p:cNvSpPr>
          <p:nvPr/>
        </p:nvSpPr>
        <p:spPr bwMode="auto">
          <a:xfrm>
            <a:off x="7772400" y="281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apartine</a:t>
            </a:r>
          </a:p>
        </p:txBody>
      </p:sp>
      <p:sp>
        <p:nvSpPr>
          <p:cNvPr id="26708" name="Line 168"/>
          <p:cNvSpPr>
            <a:spLocks noChangeShapeType="1"/>
          </p:cNvSpPr>
          <p:nvPr/>
        </p:nvSpPr>
        <p:spPr bwMode="auto">
          <a:xfrm flipH="1">
            <a:off x="8763000" y="4419600"/>
            <a:ext cx="3048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09" name="Line 169"/>
          <p:cNvSpPr>
            <a:spLocks noChangeShapeType="1"/>
          </p:cNvSpPr>
          <p:nvPr/>
        </p:nvSpPr>
        <p:spPr bwMode="auto">
          <a:xfrm flipH="1">
            <a:off x="8305800" y="4419600"/>
            <a:ext cx="2286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10" name="Line 171"/>
          <p:cNvSpPr>
            <a:spLocks noChangeShapeType="1"/>
          </p:cNvSpPr>
          <p:nvPr/>
        </p:nvSpPr>
        <p:spPr bwMode="auto">
          <a:xfrm flipH="1">
            <a:off x="8001000" y="4419600"/>
            <a:ext cx="152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11" name="Line 172"/>
          <p:cNvSpPr>
            <a:spLocks noChangeShapeType="1"/>
          </p:cNvSpPr>
          <p:nvPr/>
        </p:nvSpPr>
        <p:spPr bwMode="auto">
          <a:xfrm flipV="1">
            <a:off x="8001000" y="40386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12" name="Line 173"/>
          <p:cNvSpPr>
            <a:spLocks noChangeShapeType="1"/>
          </p:cNvSpPr>
          <p:nvPr/>
        </p:nvSpPr>
        <p:spPr bwMode="auto">
          <a:xfrm flipV="1">
            <a:off x="8001000" y="3657600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13" name="Text Box 175"/>
          <p:cNvSpPr txBox="1">
            <a:spLocks noChangeArrowheads="1"/>
          </p:cNvSpPr>
          <p:nvPr/>
        </p:nvSpPr>
        <p:spPr bwMode="auto">
          <a:xfrm>
            <a:off x="8763000" y="4495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bg1"/>
                </a:solidFill>
              </a:rPr>
              <a:t>Este organizat</a:t>
            </a:r>
          </a:p>
        </p:txBody>
      </p:sp>
      <p:sp>
        <p:nvSpPr>
          <p:cNvPr id="26714" name="Text Box 176"/>
          <p:cNvSpPr txBox="1">
            <a:spLocks noChangeArrowheads="1"/>
          </p:cNvSpPr>
          <p:nvPr/>
        </p:nvSpPr>
        <p:spPr bwMode="auto">
          <a:xfrm>
            <a:off x="7696200" y="34290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organizeaza</a:t>
            </a:r>
          </a:p>
        </p:txBody>
      </p:sp>
      <p:grpSp>
        <p:nvGrpSpPr>
          <p:cNvPr id="26715" name="Group 185"/>
          <p:cNvGrpSpPr>
            <a:grpSpLocks/>
          </p:cNvGrpSpPr>
          <p:nvPr/>
        </p:nvGrpSpPr>
        <p:grpSpPr bwMode="auto">
          <a:xfrm>
            <a:off x="4003675" y="1371600"/>
            <a:ext cx="3590925" cy="3186113"/>
            <a:chOff x="2522" y="864"/>
            <a:chExt cx="2262" cy="2007"/>
          </a:xfrm>
        </p:grpSpPr>
        <p:sp>
          <p:nvSpPr>
            <p:cNvPr id="147" name="Text Box 2"/>
            <p:cNvSpPr txBox="1"/>
            <p:nvPr/>
          </p:nvSpPr>
          <p:spPr>
            <a:xfrm>
              <a:off x="3770" y="1723"/>
              <a:ext cx="1014" cy="431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400" b="1" dirty="0">
                  <a:ea typeface="Calibri"/>
                  <a:cs typeface="Times New Roman"/>
                </a:rPr>
                <a:t>MUZICA</a:t>
              </a:r>
              <a:endParaRPr lang="en-US" sz="1400" dirty="0">
                <a:ea typeface="Calibri"/>
                <a:cs typeface="Times New Roman"/>
              </a:endParaRPr>
            </a:p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200" dirty="0">
                  <a:ea typeface="Calibri"/>
                  <a:cs typeface="Times New Roman"/>
                </a:rPr>
                <a:t>*INSTRUMENTE</a:t>
              </a:r>
              <a:r>
                <a:rPr lang="ro-RO" sz="1600" dirty="0">
                  <a:ea typeface="Calibri"/>
                  <a:cs typeface="Times New Roman"/>
                </a:rPr>
                <a:t> </a:t>
              </a:r>
              <a:endParaRPr lang="en-US" sz="1100" dirty="0">
                <a:ea typeface="Calibri"/>
                <a:cs typeface="Times New Roman"/>
              </a:endParaRPr>
            </a:p>
          </p:txBody>
        </p:sp>
        <p:sp>
          <p:nvSpPr>
            <p:cNvPr id="148" name="Text Box 2"/>
            <p:cNvSpPr txBox="1"/>
            <p:nvPr/>
          </p:nvSpPr>
          <p:spPr>
            <a:xfrm>
              <a:off x="2522" y="2477"/>
              <a:ext cx="765" cy="394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ro-RO" sz="1000" b="1" smtClean="0">
                  <a:solidFill>
                    <a:srgbClr val="000000"/>
                  </a:solidFill>
                  <a:ea typeface="Calibri" pitchFamily="34" charset="0"/>
                  <a:cs typeface="Times New Roman" pitchFamily="18" charset="0"/>
                </a:rPr>
                <a:t>ARTE</a:t>
              </a:r>
              <a:r>
                <a:rPr lang="en-US" sz="1000" b="1" smtClean="0">
                  <a:solidFill>
                    <a:srgbClr val="000000"/>
                  </a:solidFill>
                  <a:ea typeface="Calibri" pitchFamily="34" charset="0"/>
                  <a:cs typeface="Times New Roman" pitchFamily="18" charset="0"/>
                </a:rPr>
                <a:t> PLASTICE</a:t>
              </a:r>
              <a:endParaRPr lang="en-US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ro-RO" sz="1200" smtClean="0">
                  <a:solidFill>
                    <a:srgbClr val="000000"/>
                  </a:solidFill>
                  <a:ea typeface="Calibri" pitchFamily="34" charset="0"/>
                  <a:cs typeface="Times New Roman" pitchFamily="18" charset="0"/>
                </a:rPr>
                <a:t>*</a:t>
              </a:r>
              <a:r>
                <a:rPr lang="ro-RO" sz="1000" smtClean="0">
                  <a:solidFill>
                    <a:srgbClr val="000000"/>
                  </a:solidFill>
                  <a:ea typeface="Calibri" pitchFamily="34" charset="0"/>
                  <a:cs typeface="Times New Roman" pitchFamily="18" charset="0"/>
                </a:rPr>
                <a:t>MATERIALE</a:t>
              </a:r>
              <a:endParaRPr lang="en-US" sz="10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49" name="Text Box 2"/>
            <p:cNvSpPr txBox="1"/>
            <p:nvPr/>
          </p:nvSpPr>
          <p:spPr>
            <a:xfrm>
              <a:off x="3505" y="2409"/>
              <a:ext cx="1279" cy="41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400" b="1" dirty="0">
                  <a:ea typeface="Calibri"/>
                  <a:cs typeface="Times New Roman"/>
                </a:rPr>
                <a:t>GASTRONOMIE</a:t>
              </a:r>
            </a:p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100" b="1" dirty="0">
                  <a:ea typeface="Calibri"/>
                  <a:cs typeface="Times New Roman"/>
                </a:rPr>
                <a:t>*INGREDIENTE</a:t>
              </a:r>
              <a:endParaRPr lang="en-US" sz="1100" dirty="0">
                <a:ea typeface="Calibri"/>
                <a:cs typeface="Times New Roman"/>
              </a:endParaRPr>
            </a:p>
          </p:txBody>
        </p:sp>
        <p:sp>
          <p:nvSpPr>
            <p:cNvPr id="150" name="Text Box 2"/>
            <p:cNvSpPr txBox="1"/>
            <p:nvPr/>
          </p:nvSpPr>
          <p:spPr>
            <a:xfrm>
              <a:off x="3888" y="1091"/>
              <a:ext cx="795" cy="502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400" b="1" dirty="0">
                  <a:ea typeface="Calibri"/>
                  <a:cs typeface="Times New Roman"/>
                </a:rPr>
                <a:t>TEATRU</a:t>
              </a:r>
            </a:p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100" b="1" dirty="0">
                  <a:ea typeface="Calibri"/>
                  <a:cs typeface="Times New Roman"/>
                </a:rPr>
                <a:t>*RECUZITE</a:t>
              </a:r>
              <a:endParaRPr lang="en-US" sz="1100" dirty="0">
                <a:ea typeface="Calibri"/>
                <a:cs typeface="Times New Roman"/>
              </a:endParaRPr>
            </a:p>
          </p:txBody>
        </p:sp>
        <p:sp>
          <p:nvSpPr>
            <p:cNvPr id="151" name="Text Box 2"/>
            <p:cNvSpPr txBox="1"/>
            <p:nvPr/>
          </p:nvSpPr>
          <p:spPr>
            <a:xfrm>
              <a:off x="2975" y="1171"/>
              <a:ext cx="795" cy="502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400" b="1" dirty="0">
                  <a:ea typeface="Calibri"/>
                  <a:cs typeface="Times New Roman"/>
                </a:rPr>
                <a:t>SPORT</a:t>
              </a:r>
            </a:p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o-RO" sz="1100" b="1" dirty="0">
                  <a:ea typeface="Calibri"/>
                  <a:cs typeface="Times New Roman"/>
                </a:rPr>
                <a:t>*ECHPAMENTE SPORTIVE</a:t>
              </a:r>
              <a:endParaRPr lang="en-US" sz="1100" dirty="0">
                <a:ea typeface="Calibri"/>
                <a:cs typeface="Times New Roman"/>
              </a:endParaRPr>
            </a:p>
          </p:txBody>
        </p:sp>
        <p:sp>
          <p:nvSpPr>
            <p:cNvPr id="26771" name="Line 177"/>
            <p:cNvSpPr>
              <a:spLocks noChangeShapeType="1"/>
            </p:cNvSpPr>
            <p:nvPr/>
          </p:nvSpPr>
          <p:spPr bwMode="auto">
            <a:xfrm>
              <a:off x="4080" y="864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26716" name="Line 181"/>
          <p:cNvSpPr>
            <a:spLocks noChangeShapeType="1"/>
          </p:cNvSpPr>
          <p:nvPr/>
        </p:nvSpPr>
        <p:spPr bwMode="auto">
          <a:xfrm>
            <a:off x="3505200" y="5715000"/>
            <a:ext cx="1524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156" name="Text Box 2"/>
          <p:cNvSpPr txBox="1"/>
          <p:nvPr/>
        </p:nvSpPr>
        <p:spPr>
          <a:xfrm>
            <a:off x="8382000" y="2133600"/>
            <a:ext cx="1295400" cy="7620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SPECTACOL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*INVITATI</a:t>
            </a:r>
            <a:endParaRPr lang="ro-RO" sz="1400" b="1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7" name="Text Box 2"/>
          <p:cNvSpPr txBox="1"/>
          <p:nvPr/>
        </p:nvSpPr>
        <p:spPr>
          <a:xfrm>
            <a:off x="8839200" y="609600"/>
            <a:ext cx="1066800" cy="3810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OTHER</a:t>
            </a:r>
          </a:p>
        </p:txBody>
      </p:sp>
      <p:sp>
        <p:nvSpPr>
          <p:cNvPr id="158" name="Text Box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2830" y="0"/>
            <a:ext cx="1391206" cy="1856615"/>
          </a:xfrm>
          <a:prstGeom prst="rect">
            <a:avLst/>
          </a:prstGeom>
          <a:blipFill rotWithShape="1">
            <a:blip r:embed="rId6" cstate="print"/>
            <a:stretch>
              <a:fillRect b="-27778"/>
            </a:stretch>
          </a:blipFill>
          <a:ln w="6350">
            <a:solidFill>
              <a:prstClr val="black"/>
            </a:solidFill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60" name="Text Box 2"/>
          <p:cNvSpPr txBox="1"/>
          <p:nvPr/>
        </p:nvSpPr>
        <p:spPr>
          <a:xfrm>
            <a:off x="0" y="5486400"/>
            <a:ext cx="1066800" cy="13716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SEDIU</a:t>
            </a:r>
            <a:endParaRPr lang="en-US" sz="11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*NUME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*ADRESA</a:t>
            </a:r>
          </a:p>
        </p:txBody>
      </p:sp>
      <p:sp>
        <p:nvSpPr>
          <p:cNvPr id="26721" name="Text Box 10"/>
          <p:cNvSpPr txBox="1">
            <a:spLocks noChangeArrowheads="1"/>
          </p:cNvSpPr>
          <p:nvPr/>
        </p:nvSpPr>
        <p:spPr bwMode="auto">
          <a:xfrm>
            <a:off x="3276600" y="5105400"/>
            <a:ext cx="571500" cy="938213"/>
          </a:xfrm>
          <a:prstGeom prst="rect">
            <a:avLst/>
          </a:prstGeom>
          <a:solidFill>
            <a:schemeClr val="bg1"/>
          </a:solidFill>
          <a:ln w="6350">
            <a:solidFill>
              <a:srgbClr val="006699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7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FISA DE INSCRIERE</a:t>
            </a:r>
            <a:endParaRPr lang="en-US" sz="7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7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7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*TIP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7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7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7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grpSp>
        <p:nvGrpSpPr>
          <p:cNvPr id="26722" name="Group 38"/>
          <p:cNvGrpSpPr>
            <a:grpSpLocks/>
          </p:cNvGrpSpPr>
          <p:nvPr/>
        </p:nvGrpSpPr>
        <p:grpSpPr bwMode="auto">
          <a:xfrm rot="-5400000">
            <a:off x="3133725" y="5572125"/>
            <a:ext cx="257175" cy="104775"/>
            <a:chOff x="0" y="0"/>
            <a:chExt cx="457200" cy="323850"/>
          </a:xfrm>
        </p:grpSpPr>
        <p:cxnSp>
          <p:nvCxnSpPr>
            <p:cNvPr id="26763" name="Straight Connector 39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64" name="Straight Connector 40"/>
            <p:cNvCxnSpPr>
              <a:cxnSpLocks noChangeShapeType="1"/>
            </p:cNvCxnSpPr>
            <p:nvPr/>
          </p:nvCxnSpPr>
          <p:spPr bwMode="auto">
            <a:xfrm>
              <a:off x="277585" y="-1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65" name="Straight Connector 41"/>
            <p:cNvCxnSpPr>
              <a:cxnSpLocks noChangeShapeType="1"/>
            </p:cNvCxnSpPr>
            <p:nvPr/>
          </p:nvCxnSpPr>
          <p:spPr bwMode="auto">
            <a:xfrm flipH="1">
              <a:off x="1360" y="-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6723" name="Group 62"/>
          <p:cNvGrpSpPr>
            <a:grpSpLocks/>
          </p:cNvGrpSpPr>
          <p:nvPr/>
        </p:nvGrpSpPr>
        <p:grpSpPr bwMode="auto">
          <a:xfrm rot="5400000">
            <a:off x="3671094" y="5472906"/>
            <a:ext cx="457200" cy="179388"/>
            <a:chOff x="0" y="0"/>
            <a:chExt cx="457200" cy="323850"/>
          </a:xfrm>
        </p:grpSpPr>
        <p:cxnSp>
          <p:nvCxnSpPr>
            <p:cNvPr id="26760" name="Straight Connector 174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61" name="Straight Connector 175"/>
            <p:cNvCxnSpPr>
              <a:cxnSpLocks noChangeShapeType="1"/>
            </p:cNvCxnSpPr>
            <p:nvPr/>
          </p:nvCxnSpPr>
          <p:spPr bwMode="auto">
            <a:xfrm>
              <a:off x="276226" y="1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62" name="Straight Connector 176"/>
            <p:cNvCxnSpPr>
              <a:cxnSpLocks noChangeShapeType="1"/>
            </p:cNvCxnSpPr>
            <p:nvPr/>
          </p:nvCxnSpPr>
          <p:spPr bwMode="auto">
            <a:xfrm flipH="1">
              <a:off x="1" y="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sp>
        <p:nvSpPr>
          <p:cNvPr id="26724" name="Line 21"/>
          <p:cNvSpPr>
            <a:spLocks noChangeShapeType="1"/>
          </p:cNvSpPr>
          <p:nvPr/>
        </p:nvSpPr>
        <p:spPr bwMode="auto">
          <a:xfrm flipV="1">
            <a:off x="2995613" y="5591175"/>
            <a:ext cx="201612" cy="476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25" name="Line 21"/>
          <p:cNvSpPr>
            <a:spLocks noChangeShapeType="1"/>
          </p:cNvSpPr>
          <p:nvPr/>
        </p:nvSpPr>
        <p:spPr bwMode="auto">
          <a:xfrm flipV="1">
            <a:off x="3968750" y="5610225"/>
            <a:ext cx="222250" cy="7938"/>
          </a:xfrm>
          <a:prstGeom prst="line">
            <a:avLst/>
          </a:prstGeom>
          <a:noFill/>
          <a:ln w="9525">
            <a:solidFill>
              <a:srgbClr val="006699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26" name="Line 19"/>
          <p:cNvSpPr>
            <a:spLocks noChangeShapeType="1"/>
          </p:cNvSpPr>
          <p:nvPr/>
        </p:nvSpPr>
        <p:spPr bwMode="auto">
          <a:xfrm>
            <a:off x="3190875" y="5472113"/>
            <a:ext cx="0" cy="2540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27" name="Line 19"/>
          <p:cNvSpPr>
            <a:spLocks noChangeShapeType="1"/>
          </p:cNvSpPr>
          <p:nvPr/>
        </p:nvSpPr>
        <p:spPr bwMode="auto">
          <a:xfrm>
            <a:off x="4038600" y="5486400"/>
            <a:ext cx="0" cy="2540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182" name="Text Box 10"/>
          <p:cNvSpPr txBox="1"/>
          <p:nvPr/>
        </p:nvSpPr>
        <p:spPr>
          <a:xfrm>
            <a:off x="6729413" y="4616450"/>
            <a:ext cx="844550" cy="164147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1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CARNET DE NOTE</a:t>
            </a:r>
            <a:endParaRPr lang="en-US" sz="11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1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1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*MEDIE 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1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*TIP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1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1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grpSp>
        <p:nvGrpSpPr>
          <p:cNvPr id="26729" name="Group 62"/>
          <p:cNvGrpSpPr>
            <a:grpSpLocks/>
          </p:cNvGrpSpPr>
          <p:nvPr/>
        </p:nvGrpSpPr>
        <p:grpSpPr bwMode="auto">
          <a:xfrm rot="5400000">
            <a:off x="7405688" y="4729162"/>
            <a:ext cx="457200" cy="161925"/>
            <a:chOff x="0" y="0"/>
            <a:chExt cx="457200" cy="323850"/>
          </a:xfrm>
        </p:grpSpPr>
        <p:cxnSp>
          <p:nvCxnSpPr>
            <p:cNvPr id="26757" name="Straight Connector 183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58" name="Straight Connector 184"/>
            <p:cNvCxnSpPr>
              <a:cxnSpLocks noChangeShapeType="1"/>
            </p:cNvCxnSpPr>
            <p:nvPr/>
          </p:nvCxnSpPr>
          <p:spPr bwMode="auto">
            <a:xfrm>
              <a:off x="276226" y="1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59" name="Straight Connector 185"/>
            <p:cNvCxnSpPr>
              <a:cxnSpLocks noChangeShapeType="1"/>
            </p:cNvCxnSpPr>
            <p:nvPr/>
          </p:nvCxnSpPr>
          <p:spPr bwMode="auto">
            <a:xfrm flipH="1">
              <a:off x="1" y="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grpSp>
        <p:nvGrpSpPr>
          <p:cNvPr id="26730" name="Group 38"/>
          <p:cNvGrpSpPr>
            <a:grpSpLocks/>
          </p:cNvGrpSpPr>
          <p:nvPr/>
        </p:nvGrpSpPr>
        <p:grpSpPr bwMode="auto">
          <a:xfrm rot="-5400000">
            <a:off x="6552406" y="4795044"/>
            <a:ext cx="258763" cy="104775"/>
            <a:chOff x="0" y="0"/>
            <a:chExt cx="457200" cy="323850"/>
          </a:xfrm>
        </p:grpSpPr>
        <p:cxnSp>
          <p:nvCxnSpPr>
            <p:cNvPr id="26754" name="Straight Connector 39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55" name="Straight Connector 40"/>
            <p:cNvCxnSpPr>
              <a:cxnSpLocks noChangeShapeType="1"/>
            </p:cNvCxnSpPr>
            <p:nvPr/>
          </p:nvCxnSpPr>
          <p:spPr bwMode="auto">
            <a:xfrm>
              <a:off x="277585" y="-1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56" name="Straight Connector 41"/>
            <p:cNvCxnSpPr>
              <a:cxnSpLocks noChangeShapeType="1"/>
            </p:cNvCxnSpPr>
            <p:nvPr/>
          </p:nvCxnSpPr>
          <p:spPr bwMode="auto">
            <a:xfrm flipH="1">
              <a:off x="1360" y="-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sp>
        <p:nvSpPr>
          <p:cNvPr id="26731" name="Line 78"/>
          <p:cNvSpPr>
            <a:spLocks noChangeShapeType="1"/>
          </p:cNvSpPr>
          <p:nvPr/>
        </p:nvSpPr>
        <p:spPr bwMode="auto">
          <a:xfrm>
            <a:off x="4583113" y="4814888"/>
            <a:ext cx="14287" cy="3048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32" name="Line 114"/>
          <p:cNvSpPr>
            <a:spLocks noChangeShapeType="1"/>
          </p:cNvSpPr>
          <p:nvPr/>
        </p:nvSpPr>
        <p:spPr bwMode="auto">
          <a:xfrm flipH="1">
            <a:off x="7772400" y="4727575"/>
            <a:ext cx="0" cy="24765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33" name="Line 114"/>
          <p:cNvSpPr>
            <a:spLocks noChangeShapeType="1"/>
          </p:cNvSpPr>
          <p:nvPr/>
        </p:nvSpPr>
        <p:spPr bwMode="auto">
          <a:xfrm>
            <a:off x="6586538" y="4768850"/>
            <a:ext cx="0" cy="1524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" name="Rectangle 1"/>
          <p:cNvSpPr/>
          <p:nvPr/>
        </p:nvSpPr>
        <p:spPr>
          <a:xfrm>
            <a:off x="1373332" y="901700"/>
            <a:ext cx="6937221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>
                <a:ln w="18415" cmpd="sng">
                  <a:solidFill>
                    <a:schemeClr val="tx1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DIAGRAMA FINALA</a:t>
            </a:r>
          </a:p>
        </p:txBody>
      </p:sp>
      <p:sp>
        <p:nvSpPr>
          <p:cNvPr id="196" name="Text Box 10"/>
          <p:cNvSpPr txBox="1"/>
          <p:nvPr/>
        </p:nvSpPr>
        <p:spPr>
          <a:xfrm>
            <a:off x="1752600" y="1878013"/>
            <a:ext cx="900113" cy="1271587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9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CONTRACT DE SPONSORIZARE</a:t>
            </a:r>
            <a:endParaRPr lang="en-US" sz="9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9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#ID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9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*TIP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9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9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9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cxnSp>
        <p:nvCxnSpPr>
          <p:cNvPr id="11264" name="Straight Connector 11263"/>
          <p:cNvCxnSpPr/>
          <p:nvPr/>
        </p:nvCxnSpPr>
        <p:spPr>
          <a:xfrm>
            <a:off x="1066800" y="5781675"/>
            <a:ext cx="152400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37" name="Straight Connector 11272"/>
          <p:cNvCxnSpPr>
            <a:cxnSpLocks noChangeShapeType="1"/>
          </p:cNvCxnSpPr>
          <p:nvPr/>
        </p:nvCxnSpPr>
        <p:spPr bwMode="auto">
          <a:xfrm>
            <a:off x="1703388" y="806450"/>
            <a:ext cx="277812" cy="0"/>
          </a:xfrm>
          <a:prstGeom prst="line">
            <a:avLst/>
          </a:prstGeom>
          <a:noFill/>
          <a:ln w="9525" algn="ctr">
            <a:solidFill>
              <a:srgbClr val="006699"/>
            </a:solidFill>
            <a:round/>
            <a:headEnd/>
            <a:tailEnd/>
          </a:ln>
        </p:spPr>
      </p:cxnSp>
      <p:grpSp>
        <p:nvGrpSpPr>
          <p:cNvPr id="26738" name="Group 50"/>
          <p:cNvGrpSpPr>
            <a:grpSpLocks/>
          </p:cNvGrpSpPr>
          <p:nvPr/>
        </p:nvGrpSpPr>
        <p:grpSpPr bwMode="auto">
          <a:xfrm rot="10576874">
            <a:off x="2459038" y="6100763"/>
            <a:ext cx="457200" cy="323850"/>
            <a:chOff x="0" y="0"/>
            <a:chExt cx="457200" cy="323850"/>
          </a:xfrm>
        </p:grpSpPr>
        <p:cxnSp>
          <p:nvCxnSpPr>
            <p:cNvPr id="211" name="Straight Connector 210"/>
            <p:cNvCxnSpPr/>
            <p:nvPr/>
          </p:nvCxnSpPr>
          <p:spPr>
            <a:xfrm>
              <a:off x="282461" y="3501"/>
              <a:ext cx="0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279205" y="7580"/>
              <a:ext cx="18097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flipH="1">
              <a:off x="7597" y="2567"/>
              <a:ext cx="276225" cy="3238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739" name="Group 42"/>
          <p:cNvGrpSpPr>
            <a:grpSpLocks/>
          </p:cNvGrpSpPr>
          <p:nvPr/>
        </p:nvGrpSpPr>
        <p:grpSpPr bwMode="auto">
          <a:xfrm>
            <a:off x="685800" y="2057400"/>
            <a:ext cx="457200" cy="323850"/>
            <a:chOff x="0" y="0"/>
            <a:chExt cx="457200" cy="323850"/>
          </a:xfrm>
        </p:grpSpPr>
        <p:cxnSp>
          <p:nvCxnSpPr>
            <p:cNvPr id="26748" name="Straight Connector 214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49" name="Straight Connector 215"/>
            <p:cNvCxnSpPr>
              <a:cxnSpLocks noChangeShapeType="1"/>
            </p:cNvCxnSpPr>
            <p:nvPr/>
          </p:nvCxnSpPr>
          <p:spPr bwMode="auto">
            <a:xfrm>
              <a:off x="276225" y="0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50" name="Straight Connector 216"/>
            <p:cNvCxnSpPr>
              <a:cxnSpLocks noChangeShapeType="1"/>
            </p:cNvCxnSpPr>
            <p:nvPr/>
          </p:nvCxnSpPr>
          <p:spPr bwMode="auto">
            <a:xfrm flipH="1">
              <a:off x="0" y="0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sp>
        <p:nvSpPr>
          <p:cNvPr id="26740" name="Line 106"/>
          <p:cNvSpPr>
            <a:spLocks noChangeShapeType="1"/>
          </p:cNvSpPr>
          <p:nvPr/>
        </p:nvSpPr>
        <p:spPr bwMode="auto">
          <a:xfrm>
            <a:off x="2084388" y="3429000"/>
            <a:ext cx="3810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41" name="Line 106"/>
          <p:cNvSpPr>
            <a:spLocks noChangeShapeType="1"/>
          </p:cNvSpPr>
          <p:nvPr/>
        </p:nvSpPr>
        <p:spPr bwMode="auto">
          <a:xfrm>
            <a:off x="1835150" y="1503363"/>
            <a:ext cx="3810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26742" name="Line 165"/>
          <p:cNvSpPr>
            <a:spLocks noChangeShapeType="1"/>
          </p:cNvSpPr>
          <p:nvPr/>
        </p:nvSpPr>
        <p:spPr bwMode="auto">
          <a:xfrm>
            <a:off x="1600200" y="3581400"/>
            <a:ext cx="1219200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26743" name="Group 38"/>
          <p:cNvGrpSpPr>
            <a:grpSpLocks/>
          </p:cNvGrpSpPr>
          <p:nvPr/>
        </p:nvGrpSpPr>
        <p:grpSpPr bwMode="auto">
          <a:xfrm rot="-5400000">
            <a:off x="2667000" y="3505200"/>
            <a:ext cx="457200" cy="304800"/>
            <a:chOff x="0" y="0"/>
            <a:chExt cx="457200" cy="323850"/>
          </a:xfrm>
        </p:grpSpPr>
        <p:cxnSp>
          <p:nvCxnSpPr>
            <p:cNvPr id="26745" name="Straight Connector 39"/>
            <p:cNvCxnSpPr>
              <a:cxnSpLocks noChangeShapeType="1"/>
            </p:cNvCxnSpPr>
            <p:nvPr/>
          </p:nvCxnSpPr>
          <p:spPr bwMode="auto">
            <a:xfrm>
              <a:off x="276225" y="0"/>
              <a:ext cx="0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46" name="Straight Connector 40"/>
            <p:cNvCxnSpPr>
              <a:cxnSpLocks noChangeShapeType="1"/>
            </p:cNvCxnSpPr>
            <p:nvPr/>
          </p:nvCxnSpPr>
          <p:spPr bwMode="auto">
            <a:xfrm>
              <a:off x="276225" y="-1"/>
              <a:ext cx="18097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  <p:cxnSp>
          <p:nvCxnSpPr>
            <p:cNvPr id="26747" name="Straight Connector 41"/>
            <p:cNvCxnSpPr>
              <a:cxnSpLocks noChangeShapeType="1"/>
            </p:cNvCxnSpPr>
            <p:nvPr/>
          </p:nvCxnSpPr>
          <p:spPr bwMode="auto">
            <a:xfrm flipH="1">
              <a:off x="-1" y="-1"/>
              <a:ext cx="276225" cy="323850"/>
            </a:xfrm>
            <a:prstGeom prst="line">
              <a:avLst/>
            </a:prstGeom>
            <a:noFill/>
            <a:ln w="15875" algn="ctr">
              <a:solidFill>
                <a:srgbClr val="006699"/>
              </a:solidFill>
              <a:round/>
              <a:headEnd/>
              <a:tailEnd/>
            </a:ln>
          </p:spPr>
        </p:cxnSp>
      </p:grpSp>
      <p:sp>
        <p:nvSpPr>
          <p:cNvPr id="3" name="Text Box 2"/>
          <p:cNvSpPr txBox="1"/>
          <p:nvPr/>
        </p:nvSpPr>
        <p:spPr>
          <a:xfrm>
            <a:off x="4953000" y="3352800"/>
            <a:ext cx="914400" cy="3048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1400" b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09530" y="2214554"/>
            <a:ext cx="8997950" cy="16002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o-RO" sz="2400" dirty="0" smtClean="0">
                <a:ln w="6350">
                  <a:solidFill>
                    <a:srgbClr val="C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TEMA:„AFTERSCHOOL”-MODELAREA ȘI PROIECTAREA UNEI BAZE DE DATE PENTRU GESTIONARE SI ADMINISTRARE</a:t>
            </a:r>
            <a:endParaRPr lang="en-US" sz="2400" dirty="0">
              <a:ln w="6350">
                <a:solidFill>
                  <a:srgbClr val="C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5"/>
          <p:cNvSpPr txBox="1">
            <a:spLocks noChangeArrowheads="1"/>
          </p:cNvSpPr>
          <p:nvPr/>
        </p:nvSpPr>
        <p:spPr bwMode="auto">
          <a:xfrm>
            <a:off x="1676400" y="1752600"/>
            <a:ext cx="6569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o-RO"/>
          </a:p>
        </p:txBody>
      </p:sp>
      <p:sp>
        <p:nvSpPr>
          <p:cNvPr id="27651" name="Rectangle 7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-273050" eaLnBrk="1" hangingPunct="1"/>
            <a:r>
              <a:rPr lang="en-US" smtClean="0"/>
              <a:t>Fiecare departament trebuie sa aiba sa aiba urmatoarele date: id, nume, categorie, numar de invitati speciali, adresa workshopuri, adresa online forum;</a:t>
            </a:r>
          </a:p>
          <a:p>
            <a:pPr marL="0" indent="-273050" eaLnBrk="1" hangingPunct="1"/>
            <a:r>
              <a:rPr lang="en-US" smtClean="0"/>
              <a:t>Fiecare angajat al  personalului  trebuie sa aiba urmatoarele date: id, nume,  adresa, numar de telefon, salariu, adresa email;</a:t>
            </a:r>
          </a:p>
          <a:p>
            <a:pPr marL="0" indent="-273050" eaLnBrk="1" hangingPunct="1"/>
            <a:r>
              <a:rPr lang="en-US" smtClean="0"/>
              <a:t>Fiecare eveniment trebuie sa aiba urmatoarele date: id, nume, locatie, data, categorie;</a:t>
            </a:r>
          </a:p>
          <a:p>
            <a:pPr marL="0" indent="-273050" eaLnBrk="1" hangingPunct="1"/>
            <a:endParaRPr lang="en-US" smtClean="0"/>
          </a:p>
          <a:p>
            <a:pPr marL="0" indent="-273050" eaLnBrk="1" hangingPunct="1"/>
            <a:endParaRPr lang="en-US" smtClean="0"/>
          </a:p>
          <a:p>
            <a:pPr marL="0" indent="-27305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-273050" eaLnBrk="1" hangingPunct="1"/>
            <a:r>
              <a:rPr lang="en-US" smtClean="0"/>
              <a:t>Fiecare sponsor trebuie sa aiba urmatoarele: id, nume, adresa, numar de telefon, venit lunar, adresa email;</a:t>
            </a:r>
          </a:p>
          <a:p>
            <a:pPr marL="0" indent="-273050" eaLnBrk="1" hangingPunct="1"/>
            <a:r>
              <a:rPr lang="en-US" smtClean="0"/>
              <a:t>Fiecare sediu trebuie sa aiba urmatoarele: id, nume, adresa;</a:t>
            </a:r>
          </a:p>
          <a:p>
            <a:pPr marL="0" indent="-273050" eaLnBrk="1" hangingPunct="1"/>
            <a:r>
              <a:rPr lang="en-US" smtClean="0"/>
              <a:t>Fiecare student trebuie sa aiba urmatoarele date: id, nume, adresa, numar de telefon, adresa de email;</a:t>
            </a:r>
          </a:p>
          <a:p>
            <a:pPr marL="0" indent="-273050" eaLnBrk="1" hangingPunct="1"/>
            <a:r>
              <a:rPr lang="en-US" smtClean="0"/>
              <a:t>Fiecare curs trebuie sa aiba urmatoarele date: id, nume_curs,data, tip;</a:t>
            </a:r>
          </a:p>
          <a:p>
            <a:pPr marL="0" indent="-273050" eaLnBrk="1" hangingPunct="1"/>
            <a:r>
              <a:rPr lang="en-US" smtClean="0"/>
              <a:t>Fiecare carnet de note trebuie sa aiba urmatoarele date: id, medie, tip;</a:t>
            </a:r>
          </a:p>
          <a:p>
            <a:pPr marL="0" indent="-273050" eaLnBrk="1" hangingPunct="1"/>
            <a:endParaRPr lang="en-US" smtClean="0"/>
          </a:p>
          <a:p>
            <a:pPr marL="0" indent="-273050" eaLnBrk="1" hangingPunct="1"/>
            <a:endParaRPr lang="en-US" smtClean="0"/>
          </a:p>
          <a:p>
            <a:pPr marL="0" indent="-273050" eaLnBrk="1" hangingPunct="1"/>
            <a:endParaRPr lang="en-US" smtClean="0"/>
          </a:p>
          <a:p>
            <a:pPr marL="0" indent="-27305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36" name="Group 60"/>
          <p:cNvGraphicFramePr>
            <a:graphicFrameLocks noGrp="1"/>
          </p:cNvGraphicFramePr>
          <p:nvPr/>
        </p:nvGraphicFramePr>
        <p:xfrm>
          <a:off x="2057400" y="1905000"/>
          <a:ext cx="5791200" cy="3931920"/>
        </p:xfrm>
        <a:graphic>
          <a:graphicData uri="http://schemas.openxmlformats.org/drawingml/2006/table">
            <a:tbl>
              <a:tblPr/>
              <a:tblGrid>
                <a:gridCol w="609600"/>
                <a:gridCol w="1143000"/>
                <a:gridCol w="1219200"/>
                <a:gridCol w="914400"/>
                <a:gridCol w="1905000"/>
              </a:tblGrid>
              <a:tr h="5334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NUME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ADRESA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NR.TEL.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EMAIL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POPESCU 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CLAUDIA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STR.UNIRII,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NR 102,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TG-JIU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0766853524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P.CLAUDIA@YAHOO.COM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COVACI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ANDREI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STR. VICTORIEI,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NR 43,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TG-JIU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0768452712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C.ANDREI@YAHOO.COM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JIANU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EDUARD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STR. AL.I.CUZA,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BL6, SC2, AP4,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 JIU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0765666831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J.EDUARD@YAHOO.COM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30" name="Text Box 61"/>
          <p:cNvSpPr txBox="1">
            <a:spLocks noChangeArrowheads="1"/>
          </p:cNvSpPr>
          <p:nvPr/>
        </p:nvSpPr>
        <p:spPr bwMode="auto">
          <a:xfrm>
            <a:off x="2057400" y="15240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PROFESOR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97" name="Group 29"/>
          <p:cNvGraphicFramePr>
            <a:graphicFrameLocks noGrp="1"/>
          </p:cNvGraphicFramePr>
          <p:nvPr>
            <p:ph idx="4294967295"/>
          </p:nvPr>
        </p:nvGraphicFramePr>
        <p:xfrm>
          <a:off x="1485900" y="1828800"/>
          <a:ext cx="6934200" cy="3657600"/>
        </p:xfrm>
        <a:graphic>
          <a:graphicData uri="http://schemas.openxmlformats.org/drawingml/2006/table">
            <a:tbl>
              <a:tblPr/>
              <a:tblGrid>
                <a:gridCol w="2171700"/>
                <a:gridCol w="4762500"/>
              </a:tblGrid>
              <a:tr h="6096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 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NUME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              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TEATRU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               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DANS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              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ARTE PLASTICE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              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SPORT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              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MUZICA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45" name="Text Box 30"/>
          <p:cNvSpPr txBox="1">
            <a:spLocks noChangeArrowheads="1"/>
          </p:cNvSpPr>
          <p:nvPr/>
        </p:nvSpPr>
        <p:spPr bwMode="auto">
          <a:xfrm>
            <a:off x="1524000" y="13716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DEPARTAMENT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85" name="Group 85"/>
          <p:cNvGraphicFramePr>
            <a:graphicFrameLocks noGrp="1"/>
          </p:cNvGraphicFramePr>
          <p:nvPr>
            <p:ph idx="4294967295"/>
          </p:nvPr>
        </p:nvGraphicFramePr>
        <p:xfrm>
          <a:off x="1371600" y="1905000"/>
          <a:ext cx="7239000" cy="3931920"/>
        </p:xfrm>
        <a:graphic>
          <a:graphicData uri="http://schemas.openxmlformats.org/drawingml/2006/table">
            <a:tbl>
              <a:tblPr/>
              <a:tblGrid>
                <a:gridCol w="1371600"/>
                <a:gridCol w="2133600"/>
                <a:gridCol w="1600200"/>
                <a:gridCol w="2133600"/>
              </a:tblGrid>
              <a:tr h="5715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NUME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ID.PROFESOR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ID.DEPARTAMENT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MISCARE SCENICA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CANTO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BASKET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SALSA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PICTURA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85" name="Text Box 37"/>
          <p:cNvSpPr txBox="1">
            <a:spLocks noChangeArrowheads="1"/>
          </p:cNvSpPr>
          <p:nvPr/>
        </p:nvSpPr>
        <p:spPr bwMode="auto">
          <a:xfrm>
            <a:off x="1371600" y="13716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-273050" eaLnBrk="1" hangingPunct="1"/>
            <a:r>
              <a:rPr lang="en-US" smtClean="0"/>
              <a:t>SELECT    P.PROFESOR.NUME AS “ NUME PROFESOR”, 	     	  C.CURS.NUME AS “ NUME CURS”;</a:t>
            </a:r>
          </a:p>
          <a:p>
            <a:pPr marL="0" indent="-273050" eaLnBrk="1" hangingPunct="1"/>
            <a:r>
              <a:rPr lang="en-US" smtClean="0"/>
              <a:t>FROM       PROFESOR P,  CURS C ;</a:t>
            </a:r>
          </a:p>
          <a:p>
            <a:pPr marL="0" indent="-273050" eaLnBrk="1" hangingPunct="1"/>
            <a:r>
              <a:rPr lang="en-US" smtClean="0"/>
              <a:t>WHERE    P.PROFESOR.ID = C.PROFESOR.ID ; </a:t>
            </a:r>
          </a:p>
          <a:p>
            <a:pPr marL="0" indent="-273050" eaLnBrk="1" hangingPunct="1"/>
            <a:endParaRPr lang="en-US" smtClean="0"/>
          </a:p>
          <a:p>
            <a:pPr marL="0" indent="-273050" eaLnBrk="1" hangingPunct="1"/>
            <a:r>
              <a:rPr lang="en-US" smtClean="0"/>
              <a:t>        PE BAZA INTEROGARII DE MAI SUS, SE VA INTOCMI URMATORUL RAPORT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485900" y="2057400"/>
            <a:ext cx="3390900" cy="3429000"/>
          </a:xfrm>
        </p:spPr>
        <p:txBody>
          <a:bodyPr/>
          <a:lstStyle/>
          <a:p>
            <a:pPr marL="0" indent="-273050" eaLnBrk="1" hangingPunct="1"/>
            <a:r>
              <a:rPr lang="en-US" sz="1600" smtClean="0"/>
              <a:t>	</a:t>
            </a:r>
          </a:p>
        </p:txBody>
      </p:sp>
      <p:graphicFrame>
        <p:nvGraphicFramePr>
          <p:cNvPr id="28711" name="Group 39"/>
          <p:cNvGraphicFramePr>
            <a:graphicFrameLocks noGrp="1"/>
          </p:cNvGraphicFramePr>
          <p:nvPr>
            <p:ph sz="half" idx="4294967295"/>
          </p:nvPr>
        </p:nvGraphicFramePr>
        <p:xfrm>
          <a:off x="1447800" y="1752600"/>
          <a:ext cx="6743700" cy="3938779"/>
        </p:xfrm>
        <a:graphic>
          <a:graphicData uri="http://schemas.openxmlformats.org/drawingml/2006/table">
            <a:tbl>
              <a:tblPr/>
              <a:tblGrid>
                <a:gridCol w="3371850"/>
                <a:gridCol w="3371850"/>
              </a:tblGrid>
              <a:tr h="612775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NUME CURS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NUME PROFESOR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MISCARE SCENICA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POPESCU CLAUDIA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CANTO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COVACI ANDREI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BASKET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JIANU EDUARD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SALSA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POPESCU CLAUDIA</a:t>
                      </a:r>
                    </a:p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PICTURA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COVACI ANDREI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-273050" eaLnBrk="1" hangingPunct="1"/>
            <a:r>
              <a:rPr lang="en-US" smtClean="0"/>
              <a:t>SELECT    D.DEPARTAMENT. NUME AS “ NUME 	DEPARTAMENT”, C.CURS.NUME AS “ NUME CURS”;</a:t>
            </a:r>
          </a:p>
          <a:p>
            <a:pPr marL="0" indent="-273050" eaLnBrk="1" hangingPunct="1"/>
            <a:r>
              <a:rPr lang="en-US" smtClean="0"/>
              <a:t>FROM        DEPARTAMENT D ,  CURS C ;</a:t>
            </a:r>
          </a:p>
          <a:p>
            <a:pPr marL="0" indent="-273050" eaLnBrk="1" hangingPunct="1"/>
            <a:r>
              <a:rPr lang="en-US" smtClean="0"/>
              <a:t>WHERE    D.DEPARTAMENT.ID = C.DEPARTAMENT.ID ; </a:t>
            </a:r>
          </a:p>
          <a:p>
            <a:pPr marL="0" indent="-273050" eaLnBrk="1" hangingPunct="1"/>
            <a:endParaRPr lang="en-US" smtClean="0"/>
          </a:p>
          <a:p>
            <a:pPr marL="0" indent="-273050" eaLnBrk="1" hangingPunct="1"/>
            <a:r>
              <a:rPr lang="en-US" smtClean="0"/>
              <a:t>        PE BAZA INTEROGARII DE MAI SUS, SE VA INTOCMI URMATORUL RAPORT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70" name="Group 30"/>
          <p:cNvGraphicFramePr>
            <a:graphicFrameLocks noGrp="1"/>
          </p:cNvGraphicFramePr>
          <p:nvPr>
            <p:ph idx="4294967295"/>
          </p:nvPr>
        </p:nvGraphicFramePr>
        <p:xfrm>
          <a:off x="1371600" y="1676400"/>
          <a:ext cx="6934200" cy="3429001"/>
        </p:xfrm>
        <a:graphic>
          <a:graphicData uri="http://schemas.openxmlformats.org/drawingml/2006/table">
            <a:tbl>
              <a:tblPr/>
              <a:tblGrid>
                <a:gridCol w="3467100"/>
                <a:gridCol w="3467100"/>
              </a:tblGrid>
              <a:tr h="5334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NUME CURS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NUME DEPARTAMENT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MISCARE SCENICA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TEATRU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CANTO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MUZICA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BASKET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SPORT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SALSA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DANS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    PICTURA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     ARTE PLASTICE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Dreptunghi 4"/>
          <p:cNvSpPr>
            <a:spLocks noChangeArrowheads="1"/>
          </p:cNvSpPr>
          <p:nvPr/>
        </p:nvSpPr>
        <p:spPr bwMode="auto">
          <a:xfrm>
            <a:off x="881034" y="2143116"/>
            <a:ext cx="80772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dirty="0"/>
              <a:t>create table profesor</a:t>
            </a:r>
          </a:p>
          <a:p>
            <a:r>
              <a:rPr lang="ro-RO" dirty="0"/>
              <a:t>(</a:t>
            </a:r>
            <a:r>
              <a:rPr lang="ro-RO" dirty="0" err="1"/>
              <a:t>id</a:t>
            </a:r>
            <a:r>
              <a:rPr lang="ro-RO" dirty="0"/>
              <a:t> </a:t>
            </a:r>
            <a:r>
              <a:rPr lang="ro-RO" dirty="0" err="1"/>
              <a:t>number</a:t>
            </a:r>
            <a:r>
              <a:rPr lang="ro-RO" dirty="0"/>
              <a:t>(4),</a:t>
            </a:r>
          </a:p>
          <a:p>
            <a:r>
              <a:rPr lang="ro-RO" dirty="0"/>
              <a:t>nume varchar2(30) </a:t>
            </a:r>
            <a:r>
              <a:rPr lang="ro-RO" dirty="0" err="1"/>
              <a:t>not</a:t>
            </a:r>
            <a:r>
              <a:rPr lang="ro-RO" dirty="0"/>
              <a:t> </a:t>
            </a:r>
            <a:r>
              <a:rPr lang="ro-RO" dirty="0" err="1"/>
              <a:t>null</a:t>
            </a:r>
            <a:r>
              <a:rPr lang="ro-RO" dirty="0"/>
              <a:t>,</a:t>
            </a:r>
          </a:p>
          <a:p>
            <a:r>
              <a:rPr lang="ro-RO" dirty="0"/>
              <a:t>adresa varchar2(40) </a:t>
            </a:r>
            <a:r>
              <a:rPr lang="ro-RO" dirty="0" err="1"/>
              <a:t>not</a:t>
            </a:r>
            <a:r>
              <a:rPr lang="ro-RO" dirty="0"/>
              <a:t> </a:t>
            </a:r>
            <a:r>
              <a:rPr lang="ro-RO" dirty="0" err="1"/>
              <a:t>null</a:t>
            </a:r>
            <a:r>
              <a:rPr lang="ro-RO" dirty="0"/>
              <a:t>,</a:t>
            </a:r>
          </a:p>
          <a:p>
            <a:r>
              <a:rPr lang="ro-RO" dirty="0"/>
              <a:t>nr_telefon </a:t>
            </a:r>
            <a:r>
              <a:rPr lang="ro-RO" dirty="0" err="1"/>
              <a:t>number</a:t>
            </a:r>
            <a:r>
              <a:rPr lang="ro-RO" dirty="0"/>
              <a:t>(9) </a:t>
            </a:r>
            <a:r>
              <a:rPr lang="ro-RO" dirty="0" err="1"/>
              <a:t>not</a:t>
            </a:r>
            <a:r>
              <a:rPr lang="ro-RO" dirty="0"/>
              <a:t> </a:t>
            </a:r>
            <a:r>
              <a:rPr lang="ro-RO" dirty="0" err="1"/>
              <a:t>null</a:t>
            </a:r>
            <a:r>
              <a:rPr lang="ro-RO" dirty="0"/>
              <a:t>,</a:t>
            </a:r>
          </a:p>
          <a:p>
            <a:r>
              <a:rPr lang="ro-RO" dirty="0"/>
              <a:t>email varchar2(20))</a:t>
            </a:r>
          </a:p>
          <a:p>
            <a:endParaRPr lang="ro-RO" dirty="0"/>
          </a:p>
          <a:p>
            <a:endParaRPr lang="ro-RO" dirty="0"/>
          </a:p>
          <a:p>
            <a:r>
              <a:rPr lang="ro-RO" dirty="0"/>
              <a:t>insert </a:t>
            </a:r>
            <a:r>
              <a:rPr lang="ro-RO" dirty="0" err="1"/>
              <a:t>into</a:t>
            </a:r>
            <a:r>
              <a:rPr lang="ro-RO" dirty="0"/>
              <a:t> profesor </a:t>
            </a:r>
          </a:p>
          <a:p>
            <a:r>
              <a:rPr lang="ro-RO" dirty="0" err="1"/>
              <a:t>values</a:t>
            </a:r>
            <a:r>
              <a:rPr lang="ro-RO" dirty="0"/>
              <a:t>(3,'JIANU EDUARD','STR. AL.I.CUZA,BL6, SC2, AP4,TG JIU',0765666831,'J.EDUARD@YAHOO.COM' )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CUPRINS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1.Descriere </a:t>
            </a:r>
            <a:r>
              <a:rPr lang="en-US" dirty="0" err="1" smtClean="0"/>
              <a:t>tema</a:t>
            </a:r>
            <a:r>
              <a:rPr lang="en-US" dirty="0" smtClean="0"/>
              <a:t>(</a:t>
            </a:r>
            <a:r>
              <a:rPr lang="en-US" dirty="0" err="1" smtClean="0"/>
              <a:t>Justificare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2.Scenariu(</a:t>
            </a:r>
            <a:r>
              <a:rPr lang="en-US" dirty="0" err="1" smtClean="0"/>
              <a:t>Descriere</a:t>
            </a:r>
            <a:r>
              <a:rPr lang="en-US" dirty="0" smtClean="0"/>
              <a:t> </a:t>
            </a:r>
            <a:r>
              <a:rPr lang="en-US" dirty="0" err="1" smtClean="0"/>
              <a:t>fluxul</a:t>
            </a:r>
            <a:r>
              <a:rPr lang="en-US" dirty="0" smtClean="0"/>
              <a:t> </a:t>
            </a:r>
            <a:r>
              <a:rPr lang="en-US" dirty="0" err="1" smtClean="0"/>
              <a:t>afacerii</a:t>
            </a:r>
            <a:r>
              <a:rPr lang="en-US" dirty="0" smtClean="0"/>
              <a:t>)</a:t>
            </a:r>
          </a:p>
          <a:p>
            <a:r>
              <a:rPr lang="en-US" dirty="0" smtClean="0"/>
              <a:t>3.Diagrama</a:t>
            </a:r>
          </a:p>
          <a:p>
            <a:r>
              <a:rPr lang="en-US" dirty="0" smtClean="0"/>
              <a:t>4.Analizarea </a:t>
            </a:r>
            <a:r>
              <a:rPr lang="en-US" dirty="0" err="1" smtClean="0"/>
              <a:t>relatiilor</a:t>
            </a:r>
            <a:r>
              <a:rPr lang="en-US" dirty="0" smtClean="0"/>
              <a:t> din </a:t>
            </a:r>
            <a:r>
              <a:rPr lang="en-US" dirty="0" err="1" smtClean="0"/>
              <a:t>diagrama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entitatilor</a:t>
            </a:r>
            <a:endParaRPr lang="en-US" dirty="0" smtClean="0"/>
          </a:p>
          <a:p>
            <a:r>
              <a:rPr lang="en-US" dirty="0" smtClean="0"/>
              <a:t>5.Creare </a:t>
            </a:r>
            <a:r>
              <a:rPr lang="en-US" dirty="0" err="1" smtClean="0"/>
              <a:t>tabele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actualizare</a:t>
            </a:r>
            <a:r>
              <a:rPr lang="en-US" dirty="0" smtClean="0"/>
              <a:t> </a:t>
            </a:r>
            <a:r>
              <a:rPr lang="en-US" dirty="0" err="1" smtClean="0"/>
              <a:t>tabele</a:t>
            </a:r>
            <a:endParaRPr lang="en-US" dirty="0" smtClean="0"/>
          </a:p>
          <a:p>
            <a:r>
              <a:rPr lang="en-US" dirty="0" smtClean="0"/>
              <a:t>6.Interogari, </a:t>
            </a:r>
            <a:r>
              <a:rPr lang="en-US" dirty="0" err="1" smtClean="0"/>
              <a:t>rapoarte</a:t>
            </a:r>
            <a:endParaRPr lang="en-US" dirty="0" smtClean="0"/>
          </a:p>
          <a:p>
            <a:r>
              <a:rPr lang="en-US" dirty="0" smtClean="0"/>
              <a:t>7.Bibliografie</a:t>
            </a:r>
          </a:p>
          <a:p>
            <a:pPr>
              <a:buNone/>
            </a:pPr>
            <a:endParaRPr lang="ro-RO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419600"/>
            <a:ext cx="5562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sp>
        <p:nvSpPr>
          <p:cNvPr id="37891" name="CasetăText 4"/>
          <p:cNvSpPr txBox="1">
            <a:spLocks noChangeArrowheads="1"/>
          </p:cNvSpPr>
          <p:nvPr/>
        </p:nvSpPr>
        <p:spPr bwMode="auto">
          <a:xfrm>
            <a:off x="1219200" y="3581400"/>
            <a:ext cx="5410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/>
              <a:t>select *</a:t>
            </a:r>
          </a:p>
          <a:p>
            <a:r>
              <a:rPr lang="ro-RO"/>
              <a:t>from profesor</a:t>
            </a:r>
          </a:p>
          <a:p>
            <a:endParaRPr lang="ro-RO"/>
          </a:p>
        </p:txBody>
      </p:sp>
      <p:sp>
        <p:nvSpPr>
          <p:cNvPr id="37892" name="CasetăText 5"/>
          <p:cNvSpPr txBox="1">
            <a:spLocks noChangeArrowheads="1"/>
          </p:cNvSpPr>
          <p:nvPr/>
        </p:nvSpPr>
        <p:spPr bwMode="auto">
          <a:xfrm>
            <a:off x="1295400" y="1295400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/>
              <a:t>describe profesor</a:t>
            </a:r>
          </a:p>
        </p:txBody>
      </p:sp>
      <p:pic>
        <p:nvPicPr>
          <p:cNvPr id="3789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828800"/>
            <a:ext cx="623887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523976" y="2071678"/>
            <a:ext cx="4953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create table student</a:t>
            </a:r>
          </a:p>
          <a:p>
            <a:r>
              <a:rPr lang="en-US" dirty="0" smtClean="0"/>
              <a:t>(id number(4),</a:t>
            </a:r>
          </a:p>
          <a:p>
            <a:r>
              <a:rPr lang="en-US" dirty="0" err="1" smtClean="0"/>
              <a:t>nume</a:t>
            </a:r>
            <a:r>
              <a:rPr lang="en-US" dirty="0" smtClean="0"/>
              <a:t> varchar2(30) not null,</a:t>
            </a:r>
          </a:p>
          <a:p>
            <a:r>
              <a:rPr lang="en-US" dirty="0" err="1" smtClean="0"/>
              <a:t>adresa</a:t>
            </a:r>
            <a:r>
              <a:rPr lang="en-US" dirty="0" smtClean="0"/>
              <a:t> varchar2(40) not null,</a:t>
            </a:r>
          </a:p>
          <a:p>
            <a:r>
              <a:rPr lang="en-US" dirty="0" err="1" smtClean="0"/>
              <a:t>nr_telefon</a:t>
            </a:r>
            <a:r>
              <a:rPr lang="en-US" dirty="0" smtClean="0"/>
              <a:t> number(9) not null,</a:t>
            </a:r>
          </a:p>
          <a:p>
            <a:r>
              <a:rPr lang="en-US" dirty="0" smtClean="0"/>
              <a:t>email varchar2(20))</a:t>
            </a:r>
            <a:endParaRPr lang="en-US" dirty="0"/>
          </a:p>
        </p:txBody>
      </p:sp>
      <p:sp>
        <p:nvSpPr>
          <p:cNvPr id="7" name="Dreptunghi 6"/>
          <p:cNvSpPr/>
          <p:nvPr/>
        </p:nvSpPr>
        <p:spPr>
          <a:xfrm>
            <a:off x="1452538" y="4071942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 smtClean="0"/>
              <a:t>insert </a:t>
            </a:r>
            <a:r>
              <a:rPr lang="ro-RO" dirty="0" err="1" smtClean="0"/>
              <a:t>into</a:t>
            </a:r>
            <a:r>
              <a:rPr lang="ro-RO" dirty="0" smtClean="0"/>
              <a:t> student</a:t>
            </a:r>
          </a:p>
          <a:p>
            <a:r>
              <a:rPr lang="ro-RO" dirty="0" err="1" smtClean="0"/>
              <a:t>values</a:t>
            </a:r>
            <a:r>
              <a:rPr lang="ro-RO" dirty="0" smtClean="0"/>
              <a:t>(2,'Savu Mihai','</a:t>
            </a:r>
            <a:r>
              <a:rPr lang="ro-RO" dirty="0" err="1" smtClean="0"/>
              <a:t>STR.Unirii</a:t>
            </a:r>
            <a:r>
              <a:rPr lang="ro-RO" dirty="0" smtClean="0"/>
              <a:t>,BL1, SC3, AP10,TG-JIU',0765965386,'</a:t>
            </a:r>
            <a:r>
              <a:rPr lang="ro-RO" dirty="0" err="1" smtClean="0"/>
              <a:t>savu</a:t>
            </a:r>
            <a:r>
              <a:rPr lang="ro-RO" dirty="0" smtClean="0"/>
              <a:t>_</a:t>
            </a:r>
            <a:r>
              <a:rPr lang="ro-RO" dirty="0" err="1" smtClean="0"/>
              <a:t>mihai</a:t>
            </a:r>
            <a:r>
              <a:rPr lang="ro-RO" dirty="0" smtClean="0"/>
              <a:t>@YAHOO.COM' )</a:t>
            </a:r>
            <a:endParaRPr lang="ro-RO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5414" y="1785926"/>
            <a:ext cx="56578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sp>
        <p:nvSpPr>
          <p:cNvPr id="3" name="CasetăText 2"/>
          <p:cNvSpPr txBox="1"/>
          <p:nvPr/>
        </p:nvSpPr>
        <p:spPr>
          <a:xfrm>
            <a:off x="1595414" y="300037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describe</a:t>
            </a:r>
            <a:r>
              <a:rPr lang="ro-RO" dirty="0" smtClean="0"/>
              <a:t> student</a:t>
            </a:r>
            <a:endParaRPr lang="ro-R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9237" y="3429000"/>
            <a:ext cx="68675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452538" y="1928802"/>
            <a:ext cx="4953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dirty="0" smtClean="0"/>
              <a:t>create table personal</a:t>
            </a:r>
          </a:p>
          <a:p>
            <a:r>
              <a:rPr lang="ro-RO" dirty="0" smtClean="0"/>
              <a:t>(</a:t>
            </a:r>
            <a:r>
              <a:rPr lang="ro-RO" dirty="0" err="1" smtClean="0"/>
              <a:t>id</a:t>
            </a:r>
            <a:r>
              <a:rPr lang="ro-RO" dirty="0" smtClean="0"/>
              <a:t> </a:t>
            </a:r>
            <a:r>
              <a:rPr lang="ro-RO" dirty="0" err="1" smtClean="0"/>
              <a:t>number</a:t>
            </a:r>
            <a:r>
              <a:rPr lang="ro-RO" dirty="0" smtClean="0"/>
              <a:t>(4),</a:t>
            </a:r>
          </a:p>
          <a:p>
            <a:r>
              <a:rPr lang="ro-RO" dirty="0" smtClean="0"/>
              <a:t>nume varchar2(30) </a:t>
            </a:r>
            <a:r>
              <a:rPr lang="ro-RO" dirty="0" err="1" smtClean="0"/>
              <a:t>not</a:t>
            </a:r>
            <a:r>
              <a:rPr lang="ro-RO" dirty="0" smtClean="0"/>
              <a:t> </a:t>
            </a:r>
            <a:r>
              <a:rPr lang="ro-RO" dirty="0" err="1" smtClean="0"/>
              <a:t>null</a:t>
            </a:r>
            <a:r>
              <a:rPr lang="ro-RO" dirty="0" smtClean="0"/>
              <a:t>,</a:t>
            </a:r>
          </a:p>
          <a:p>
            <a:r>
              <a:rPr lang="ro-RO" dirty="0" smtClean="0"/>
              <a:t>adresa varchar2(40) </a:t>
            </a:r>
            <a:r>
              <a:rPr lang="ro-RO" dirty="0" err="1" smtClean="0"/>
              <a:t>not</a:t>
            </a:r>
            <a:r>
              <a:rPr lang="ro-RO" dirty="0" smtClean="0"/>
              <a:t> </a:t>
            </a:r>
            <a:r>
              <a:rPr lang="ro-RO" dirty="0" err="1" smtClean="0"/>
              <a:t>null</a:t>
            </a:r>
            <a:r>
              <a:rPr lang="ro-RO" dirty="0" smtClean="0"/>
              <a:t>,</a:t>
            </a:r>
          </a:p>
          <a:p>
            <a:r>
              <a:rPr lang="ro-RO" dirty="0" smtClean="0"/>
              <a:t>nr_telefon </a:t>
            </a:r>
            <a:r>
              <a:rPr lang="ro-RO" dirty="0" err="1" smtClean="0"/>
              <a:t>number</a:t>
            </a:r>
            <a:r>
              <a:rPr lang="ro-RO" dirty="0" smtClean="0"/>
              <a:t>(9) </a:t>
            </a:r>
            <a:r>
              <a:rPr lang="ro-RO" dirty="0" err="1" smtClean="0"/>
              <a:t>not</a:t>
            </a:r>
            <a:r>
              <a:rPr lang="ro-RO" dirty="0" smtClean="0"/>
              <a:t> </a:t>
            </a:r>
            <a:r>
              <a:rPr lang="ro-RO" dirty="0" err="1" smtClean="0"/>
              <a:t>null</a:t>
            </a:r>
            <a:r>
              <a:rPr lang="ro-RO" dirty="0" smtClean="0"/>
              <a:t>,</a:t>
            </a:r>
          </a:p>
          <a:p>
            <a:r>
              <a:rPr lang="ro-RO" dirty="0" smtClean="0"/>
              <a:t>email varchar2(20))</a:t>
            </a:r>
            <a:endParaRPr lang="ro-RO" dirty="0"/>
          </a:p>
        </p:txBody>
      </p:sp>
      <p:sp>
        <p:nvSpPr>
          <p:cNvPr id="5" name="Dreptunghi 4"/>
          <p:cNvSpPr/>
          <p:nvPr/>
        </p:nvSpPr>
        <p:spPr>
          <a:xfrm>
            <a:off x="1238224" y="4143380"/>
            <a:ext cx="69294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 smtClean="0"/>
              <a:t>insert </a:t>
            </a:r>
            <a:r>
              <a:rPr lang="ro-RO" dirty="0" err="1" smtClean="0"/>
              <a:t>into</a:t>
            </a:r>
            <a:r>
              <a:rPr lang="ro-RO" dirty="0" smtClean="0"/>
              <a:t> personal</a:t>
            </a:r>
          </a:p>
          <a:p>
            <a:r>
              <a:rPr lang="ro-RO" dirty="0" err="1" smtClean="0"/>
              <a:t>values</a:t>
            </a:r>
            <a:r>
              <a:rPr lang="ro-RO" dirty="0" smtClean="0"/>
              <a:t>(1,'Pop </a:t>
            </a:r>
            <a:r>
              <a:rPr lang="ro-RO" dirty="0" err="1" smtClean="0"/>
              <a:t>Razvan</a:t>
            </a:r>
            <a:r>
              <a:rPr lang="ro-RO" dirty="0" smtClean="0"/>
              <a:t>','STR.N. </a:t>
            </a:r>
            <a:r>
              <a:rPr lang="ro-RO" dirty="0" err="1" smtClean="0"/>
              <a:t>Balcescu</a:t>
            </a:r>
            <a:r>
              <a:rPr lang="ro-RO" dirty="0" smtClean="0"/>
              <a:t>, BL3, SC1, AP12,TG-JIU',0768455386,'</a:t>
            </a:r>
            <a:r>
              <a:rPr lang="ro-RO" dirty="0" err="1" smtClean="0"/>
              <a:t>pop.razvan</a:t>
            </a:r>
            <a:r>
              <a:rPr lang="ro-RO" dirty="0" smtClean="0"/>
              <a:t>@YAHOO.COM' )</a:t>
            </a:r>
            <a:endParaRPr lang="ro-RO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5414" y="1643050"/>
            <a:ext cx="57054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setăText 2"/>
          <p:cNvSpPr txBox="1"/>
          <p:nvPr/>
        </p:nvSpPr>
        <p:spPr>
          <a:xfrm>
            <a:off x="1595414" y="278605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d</a:t>
            </a:r>
            <a:r>
              <a:rPr lang="ro-RO" dirty="0" err="1" smtClean="0"/>
              <a:t>escribe</a:t>
            </a:r>
            <a:r>
              <a:rPr lang="ro-RO" dirty="0" smtClean="0"/>
              <a:t> personal</a:t>
            </a:r>
            <a:endParaRPr lang="ro-RO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5414" y="3286124"/>
            <a:ext cx="70008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238224" y="1500174"/>
            <a:ext cx="4953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create table sponsor</a:t>
            </a:r>
          </a:p>
          <a:p>
            <a:r>
              <a:rPr lang="en-US" dirty="0" smtClean="0"/>
              <a:t>(id number(5),</a:t>
            </a:r>
          </a:p>
          <a:p>
            <a:r>
              <a:rPr lang="en-US" dirty="0" err="1" smtClean="0"/>
              <a:t>nume</a:t>
            </a:r>
            <a:r>
              <a:rPr lang="en-US" dirty="0" smtClean="0"/>
              <a:t> varchar2(30) not null,</a:t>
            </a:r>
          </a:p>
          <a:p>
            <a:r>
              <a:rPr lang="en-US" dirty="0" err="1" smtClean="0"/>
              <a:t>adresa</a:t>
            </a:r>
            <a:r>
              <a:rPr lang="en-US" dirty="0" smtClean="0"/>
              <a:t> varchar2(40) not null,</a:t>
            </a:r>
          </a:p>
          <a:p>
            <a:r>
              <a:rPr lang="en-US" dirty="0" err="1" smtClean="0"/>
              <a:t>nr_telefon</a:t>
            </a:r>
            <a:r>
              <a:rPr lang="en-US" dirty="0" smtClean="0"/>
              <a:t> number(9) not null,</a:t>
            </a:r>
          </a:p>
          <a:p>
            <a:r>
              <a:rPr lang="en-US" dirty="0" smtClean="0"/>
              <a:t>email varchar2(20))</a:t>
            </a:r>
            <a:endParaRPr lang="en-US" dirty="0"/>
          </a:p>
        </p:txBody>
      </p:sp>
      <p:sp>
        <p:nvSpPr>
          <p:cNvPr id="5" name="Dreptunghi 4"/>
          <p:cNvSpPr/>
          <p:nvPr/>
        </p:nvSpPr>
        <p:spPr>
          <a:xfrm>
            <a:off x="1238224" y="3786190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 smtClean="0"/>
              <a:t>insert </a:t>
            </a:r>
            <a:r>
              <a:rPr lang="ro-RO" dirty="0" err="1" smtClean="0"/>
              <a:t>into</a:t>
            </a:r>
            <a:r>
              <a:rPr lang="ro-RO" dirty="0" smtClean="0"/>
              <a:t> sponsor</a:t>
            </a:r>
          </a:p>
          <a:p>
            <a:r>
              <a:rPr lang="ro-RO" dirty="0" err="1" smtClean="0"/>
              <a:t>values</a:t>
            </a:r>
            <a:r>
              <a:rPr lang="ro-RO" dirty="0" smtClean="0"/>
              <a:t>(1,'Niculescu </a:t>
            </a:r>
            <a:r>
              <a:rPr lang="ro-RO" dirty="0" err="1" smtClean="0"/>
              <a:t>Razvan</a:t>
            </a:r>
            <a:r>
              <a:rPr lang="ro-RO" dirty="0" smtClean="0"/>
              <a:t>','</a:t>
            </a:r>
            <a:r>
              <a:rPr lang="ro-RO" dirty="0" err="1" smtClean="0"/>
              <a:t>STR.Victoriei</a:t>
            </a:r>
            <a:r>
              <a:rPr lang="ro-RO" dirty="0" smtClean="0"/>
              <a:t>, BL102, SC1, AP12,TG-JIU',0768455386,'</a:t>
            </a:r>
            <a:r>
              <a:rPr lang="ro-RO" dirty="0" err="1" smtClean="0"/>
              <a:t>pop.razvan</a:t>
            </a:r>
            <a:r>
              <a:rPr lang="ro-RO" dirty="0" smtClean="0"/>
              <a:t>@YAHOO.COM' )</a:t>
            </a:r>
            <a:endParaRPr lang="ro-RO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3976" y="1357298"/>
            <a:ext cx="57531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setăText 2"/>
          <p:cNvSpPr txBox="1"/>
          <p:nvPr/>
        </p:nvSpPr>
        <p:spPr>
          <a:xfrm>
            <a:off x="1523976" y="285749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describe</a:t>
            </a:r>
            <a:r>
              <a:rPr lang="ro-RO" dirty="0" smtClean="0"/>
              <a:t> sponsor</a:t>
            </a:r>
            <a:endParaRPr lang="ro-R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0662" y="3286124"/>
            <a:ext cx="69246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bibliografie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1. </a:t>
            </a:r>
            <a:r>
              <a:rPr lang="ro-RO" dirty="0" smtClean="0">
                <a:hlinkClick r:id="rId2"/>
              </a:rPr>
              <a:t>https://</a:t>
            </a:r>
            <a:r>
              <a:rPr lang="ro-RO" dirty="0" smtClean="0">
                <a:hlinkClick r:id="rId2"/>
              </a:rPr>
              <a:t>iacademy.oracle.com</a:t>
            </a:r>
            <a:endParaRPr lang="ro-RO" dirty="0" smtClean="0"/>
          </a:p>
          <a:p>
            <a:r>
              <a:rPr lang="ro-RO" dirty="0" smtClean="0"/>
              <a:t>2. https://academy.oracle.com</a:t>
            </a:r>
            <a:endParaRPr lang="en-US" dirty="0" smtClean="0"/>
          </a:p>
          <a:p>
            <a:endParaRPr lang="ro-RO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14400"/>
            <a:ext cx="76485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241242">
            <a:off x="6400800" y="1143000"/>
            <a:ext cx="14811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WordArt 5"/>
          <p:cNvSpPr>
            <a:spLocks noChangeArrowheads="1" noChangeShapeType="1" noTextEdit="1"/>
          </p:cNvSpPr>
          <p:nvPr/>
        </p:nvSpPr>
        <p:spPr bwMode="auto">
          <a:xfrm>
            <a:off x="1447800" y="1371600"/>
            <a:ext cx="4191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o-RO" sz="40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omic Sans MS"/>
              </a:rPr>
              <a:t>A.S.A. DA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2438400"/>
            <a:ext cx="6934200" cy="3048000"/>
          </a:xfrm>
        </p:spPr>
        <p:txBody>
          <a:bodyPr rtlCol="0">
            <a:normAutofit fontScale="850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o-RO" dirty="0" smtClean="0"/>
              <a:t>Numele firmei:A.S.A Afterschool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o-RO" dirty="0" smtClean="0"/>
              <a:t>Descrierea </a:t>
            </a:r>
            <a:r>
              <a:rPr lang="ro-RO" dirty="0"/>
              <a:t>firmei: </a:t>
            </a:r>
            <a:r>
              <a:rPr lang="ro-RO" dirty="0" smtClean="0"/>
              <a:t>Afterschool </a:t>
            </a:r>
            <a:r>
              <a:rPr lang="ro-RO" dirty="0"/>
              <a:t>este un program educational menit sa indrume tinerii spre a acumula cat mai multe </a:t>
            </a:r>
            <a:r>
              <a:rPr lang="ro-RO" dirty="0" smtClean="0"/>
              <a:t>informatii și pentru a obtine o pregatire necesara  in domenii diversificate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fr-FR" dirty="0"/>
              <a:t>date de contact: -email: office-afterschool@yahoo.com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fr-FR" dirty="0"/>
              <a:t>                 -</a:t>
            </a:r>
            <a:r>
              <a:rPr lang="fr-FR" dirty="0" err="1"/>
              <a:t>telefon</a:t>
            </a:r>
            <a:r>
              <a:rPr lang="fr-FR" dirty="0"/>
              <a:t> </a:t>
            </a:r>
            <a:r>
              <a:rPr lang="fr-FR" dirty="0" err="1"/>
              <a:t>fix</a:t>
            </a:r>
            <a:r>
              <a:rPr lang="fr-FR" dirty="0"/>
              <a:t>: 021 /225 </a:t>
            </a:r>
            <a:r>
              <a:rPr lang="fr-FR" cap="all" dirty="0">
                <a:latin typeface="Times New Roman" pitchFamily="18" charset="0"/>
              </a:rPr>
              <a:t>142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fr-FR" dirty="0"/>
              <a:t>                 -</a:t>
            </a:r>
            <a:r>
              <a:rPr lang="fr-FR" dirty="0" err="1"/>
              <a:t>tefeon</a:t>
            </a:r>
            <a:r>
              <a:rPr lang="fr-FR" dirty="0"/>
              <a:t> mobil: 0763 127 338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fr-FR" dirty="0"/>
              <a:t>                 -fax +4 021 225 142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810000" y="762000"/>
            <a:ext cx="2362200" cy="2369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o-RO" dirty="0" smtClean="0"/>
              <a:t>SCENARIU</a:t>
            </a: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447800" y="2590800"/>
            <a:ext cx="6934200" cy="3048000"/>
          </a:xfrm>
        </p:spPr>
        <p:txBody>
          <a:bodyPr/>
          <a:lstStyle/>
          <a:p>
            <a:pPr marL="0" indent="-273050" eaLnBrk="1" hangingPunct="1">
              <a:lnSpc>
                <a:spcPct val="80000"/>
              </a:lnSpc>
            </a:pPr>
            <a:r>
              <a:rPr lang="en-US" sz="2000" u="sng" smtClean="0"/>
              <a:t>Afterschool</a:t>
            </a:r>
            <a:r>
              <a:rPr lang="en-US" sz="2000" smtClean="0"/>
              <a:t> este un program educational reprezentat de numeroase </a:t>
            </a:r>
            <a:r>
              <a:rPr lang="en-US" sz="2000" u="sng" smtClean="0"/>
              <a:t>sedii</a:t>
            </a:r>
            <a:r>
              <a:rPr lang="en-US" sz="2000" smtClean="0"/>
              <a:t> situate in diverse locatii ale tarii si care beneficiaza de numerosi </a:t>
            </a:r>
            <a:r>
              <a:rPr lang="en-US" sz="2000" u="sng" smtClean="0"/>
              <a:t>sponsori</a:t>
            </a:r>
            <a:r>
              <a:rPr lang="en-US" sz="2000" smtClean="0"/>
              <a:t>. Fiecare sediu, avand unul sau mai multi membri ai </a:t>
            </a:r>
            <a:r>
              <a:rPr lang="en-US" sz="2000" u="sng" smtClean="0"/>
              <a:t>personalului</a:t>
            </a:r>
            <a:r>
              <a:rPr lang="en-US" sz="2000" smtClean="0"/>
              <a:t> ( curatatorie, cantina, paza etc.) coordonati de un </a:t>
            </a:r>
            <a:r>
              <a:rPr lang="en-US" sz="2000" u="sng" smtClean="0"/>
              <a:t>manager</a:t>
            </a:r>
            <a:r>
              <a:rPr lang="en-US" sz="2000" smtClean="0"/>
              <a:t>, este impartit in mai multe </a:t>
            </a:r>
            <a:r>
              <a:rPr lang="en-US" sz="2000" u="sng" smtClean="0"/>
              <a:t>departamente</a:t>
            </a:r>
            <a:r>
              <a:rPr lang="en-US" sz="2000" smtClean="0"/>
              <a:t> specifice unor categorii de baza: domeniul artistic ( </a:t>
            </a:r>
            <a:r>
              <a:rPr lang="en-US" sz="2000" u="sng" smtClean="0"/>
              <a:t>teatru, muzica, dans, film, arte plastic</a:t>
            </a:r>
            <a:r>
              <a:rPr lang="en-US" sz="2000" smtClean="0"/>
              <a:t> etc.),  </a:t>
            </a:r>
            <a:r>
              <a:rPr lang="en-US" sz="2000" u="sng" smtClean="0"/>
              <a:t>domeniul sportiv</a:t>
            </a:r>
            <a:r>
              <a:rPr lang="en-US" sz="2000" smtClean="0"/>
              <a:t> oferind cursuri de inot, baschet, handball, fotbal , domeniul  educational ( cursuri de psihologie, ecologie,  sociologie, etica, conduita in societate  etc.), </a:t>
            </a:r>
            <a:r>
              <a:rPr lang="en-US" sz="2000" u="sng" smtClean="0"/>
              <a:t>gastronomie</a:t>
            </a:r>
            <a:r>
              <a:rPr lang="en-US" sz="2000" smtClean="0"/>
              <a:t>  si de asemenea  domeniul cultural-lingvistic  constand in studiul limbii romane, cursuri de oratorie si dictie.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4708525"/>
          </a:xfrm>
        </p:spPr>
        <p:txBody>
          <a:bodyPr anchor="ctr"/>
          <a:lstStyle/>
          <a:p>
            <a:pPr marL="0" indent="-273050" algn="just" eaLnBrk="1" hangingPunct="1"/>
            <a:r>
              <a:rPr lang="en-US" sz="2000" smtClean="0"/>
              <a:t> Fiecare department ofera posibilitatea alegerii unuia sau mai multor cursuri, dupa preferinta, si este condus de un director. Fiecare </a:t>
            </a:r>
            <a:r>
              <a:rPr lang="en-US" sz="2000" u="sng" smtClean="0"/>
              <a:t>curs</a:t>
            </a:r>
            <a:r>
              <a:rPr lang="en-US" sz="2000" smtClean="0"/>
              <a:t> este sustinut de un </a:t>
            </a:r>
            <a:r>
              <a:rPr lang="en-US" sz="2000" u="sng" smtClean="0"/>
              <a:t>profesor</a:t>
            </a:r>
            <a:r>
              <a:rPr lang="en-US" sz="2000" smtClean="0"/>
              <a:t>, iar fiecare </a:t>
            </a:r>
            <a:r>
              <a:rPr lang="en-US" sz="2000" u="sng" smtClean="0"/>
              <a:t>student</a:t>
            </a:r>
            <a:r>
              <a:rPr lang="en-US" sz="2000" smtClean="0"/>
              <a:t> poate sa participe la mai multe cursuri apartinand unuia sau mai multor departamente. Fiecare student va sustine </a:t>
            </a:r>
            <a:r>
              <a:rPr lang="en-US" sz="2000" u="sng" smtClean="0"/>
              <a:t>examene</a:t>
            </a:r>
            <a:r>
              <a:rPr lang="en-US" sz="2000" smtClean="0"/>
              <a:t> finale, la sfarsitul anului, in urma carora va obtine o diploma acreditata. De asemenea, fiecare departament poate organiza multiple </a:t>
            </a:r>
            <a:r>
              <a:rPr lang="en-US" sz="2000" u="sng" smtClean="0"/>
              <a:t>spectacole</a:t>
            </a:r>
            <a:r>
              <a:rPr lang="en-US" sz="2000" smtClean="0"/>
              <a:t>, sau poate participa la diverse </a:t>
            </a:r>
            <a:r>
              <a:rPr lang="en-US" sz="2000" u="sng" smtClean="0"/>
              <a:t>concursuri</a:t>
            </a:r>
            <a:r>
              <a:rPr lang="en-US" sz="2000" smtClean="0"/>
              <a:t> pentru a stimula concurenta. </a:t>
            </a:r>
          </a:p>
          <a:p>
            <a:pPr marL="0" indent="-273050" algn="just" eaLnBrk="1" hangingPunct="1"/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REGULI STRUCTURALE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485900" y="2438400"/>
            <a:ext cx="6934200" cy="30480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 Activitati desfasurate in cadrul afterschool: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     Cu elevi si cadre didactice: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 -     activitatii de instruire-învatare, educare etc.;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 -     activitatii de instruire practica în ateliere scoala, laboratoare tehnice etc.;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 -     activitatii în laboratoare;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 -     activitatii sportive;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 -     activitatii extracurriculare sau care presupun deplasarea elevilor;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 ·        -     lucrari mecanice si electrice de întretinere si reparatii;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6934200" cy="30480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Cu cadre </a:t>
            </a:r>
            <a:r>
              <a:rPr lang="en-US" dirty="0" err="1" smtClean="0"/>
              <a:t>didactice</a:t>
            </a:r>
            <a:r>
              <a:rPr lang="en-US" dirty="0" smtClean="0"/>
              <a:t>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 -     </a:t>
            </a:r>
            <a:r>
              <a:rPr lang="en-US" dirty="0" err="1" smtClean="0"/>
              <a:t>activitatii</a:t>
            </a:r>
            <a:r>
              <a:rPr lang="en-US" dirty="0" smtClean="0"/>
              <a:t> </a:t>
            </a:r>
            <a:r>
              <a:rPr lang="en-US" dirty="0" err="1" smtClean="0"/>
              <a:t>specifice</a:t>
            </a:r>
            <a:r>
              <a:rPr lang="en-US" dirty="0" smtClean="0"/>
              <a:t> de </a:t>
            </a:r>
            <a:r>
              <a:rPr lang="en-US" dirty="0" err="1" smtClean="0"/>
              <a:t>formare</a:t>
            </a:r>
            <a:r>
              <a:rPr lang="en-US" dirty="0" smtClean="0"/>
              <a:t> continua;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 -     </a:t>
            </a:r>
            <a:r>
              <a:rPr lang="en-US" dirty="0" err="1" smtClean="0"/>
              <a:t>activitatii</a:t>
            </a:r>
            <a:r>
              <a:rPr lang="en-US" dirty="0" smtClean="0"/>
              <a:t> </a:t>
            </a:r>
            <a:r>
              <a:rPr lang="en-US" dirty="0" err="1" smtClean="0"/>
              <a:t>metodice</a:t>
            </a:r>
            <a:r>
              <a:rPr lang="en-US" dirty="0" smtClean="0"/>
              <a:t> demonstrative;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 -     </a:t>
            </a:r>
            <a:r>
              <a:rPr lang="en-US" dirty="0" err="1" smtClean="0"/>
              <a:t>activitatii</a:t>
            </a:r>
            <a:r>
              <a:rPr lang="en-US" dirty="0" smtClean="0"/>
              <a:t>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comisii</a:t>
            </a:r>
            <a:r>
              <a:rPr lang="en-US" dirty="0" smtClean="0"/>
              <a:t> </a:t>
            </a:r>
            <a:r>
              <a:rPr lang="en-US" dirty="0" err="1" smtClean="0"/>
              <a:t>metodice</a:t>
            </a:r>
            <a:r>
              <a:rPr lang="en-US" dirty="0" smtClean="0"/>
              <a:t>;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 ·        Cu </a:t>
            </a:r>
            <a:r>
              <a:rPr lang="en-US" dirty="0" err="1" smtClean="0"/>
              <a:t>personalul</a:t>
            </a:r>
            <a:r>
              <a:rPr lang="en-US" dirty="0" smtClean="0"/>
              <a:t> </a:t>
            </a:r>
            <a:r>
              <a:rPr lang="en-US" dirty="0" err="1" smtClean="0"/>
              <a:t>administrativ</a:t>
            </a:r>
            <a:r>
              <a:rPr lang="en-US" dirty="0" smtClean="0"/>
              <a:t>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 -     </a:t>
            </a:r>
            <a:r>
              <a:rPr lang="en-US" dirty="0" err="1" smtClean="0"/>
              <a:t>activitatii</a:t>
            </a:r>
            <a:r>
              <a:rPr lang="en-US" dirty="0" smtClean="0"/>
              <a:t> de </a:t>
            </a:r>
            <a:r>
              <a:rPr lang="en-US" dirty="0" err="1" smtClean="0"/>
              <a:t>curatenie</a:t>
            </a:r>
            <a:r>
              <a:rPr lang="en-US" dirty="0" smtClean="0"/>
              <a:t>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spatiile</a:t>
            </a:r>
            <a:r>
              <a:rPr lang="en-US" dirty="0" smtClean="0"/>
              <a:t> </a:t>
            </a:r>
            <a:r>
              <a:rPr lang="en-US" dirty="0" err="1" smtClean="0"/>
              <a:t>scolare</a:t>
            </a:r>
            <a:r>
              <a:rPr lang="en-US" dirty="0" smtClean="0"/>
              <a:t>;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 -     </a:t>
            </a:r>
            <a:r>
              <a:rPr lang="en-US" dirty="0" err="1" smtClean="0"/>
              <a:t>activitatii</a:t>
            </a:r>
            <a:r>
              <a:rPr lang="en-US" dirty="0" smtClean="0"/>
              <a:t> de </a:t>
            </a:r>
            <a:r>
              <a:rPr lang="en-US" dirty="0" err="1" smtClean="0"/>
              <a:t>dezinfectie</a:t>
            </a:r>
            <a:r>
              <a:rPr lang="en-US" dirty="0" smtClean="0"/>
              <a:t>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spatiile</a:t>
            </a:r>
            <a:r>
              <a:rPr lang="en-US" dirty="0" smtClean="0"/>
              <a:t> </a:t>
            </a:r>
            <a:r>
              <a:rPr lang="en-US" dirty="0" err="1" smtClean="0"/>
              <a:t>scolare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grupurile</a:t>
            </a:r>
            <a:r>
              <a:rPr lang="en-US" dirty="0" smtClean="0"/>
              <a:t> </a:t>
            </a:r>
            <a:r>
              <a:rPr lang="en-US" dirty="0" err="1" smtClean="0"/>
              <a:t>sanitare</a:t>
            </a:r>
            <a:r>
              <a:rPr lang="en-US" dirty="0" smtClean="0"/>
              <a:t>;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 -     </a:t>
            </a:r>
            <a:r>
              <a:rPr lang="en-US" dirty="0" err="1" smtClean="0"/>
              <a:t>curatenie</a:t>
            </a:r>
            <a:r>
              <a:rPr lang="en-US" dirty="0" smtClean="0"/>
              <a:t>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curtea</a:t>
            </a:r>
            <a:r>
              <a:rPr lang="en-US" dirty="0" smtClean="0"/>
              <a:t> </a:t>
            </a:r>
            <a:r>
              <a:rPr lang="en-US" dirty="0" err="1" smtClean="0"/>
              <a:t>scolii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curatirea</a:t>
            </a:r>
            <a:r>
              <a:rPr lang="en-US" dirty="0" smtClean="0"/>
              <a:t> </a:t>
            </a:r>
            <a:r>
              <a:rPr lang="en-US" dirty="0" err="1" smtClean="0"/>
              <a:t>zapezii</a:t>
            </a:r>
            <a:r>
              <a:rPr lang="en-US" dirty="0" smtClean="0"/>
              <a:t> / </a:t>
            </a:r>
            <a:r>
              <a:rPr lang="en-US" dirty="0" err="1" smtClean="0"/>
              <a:t>ghetii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caile</a:t>
            </a:r>
            <a:r>
              <a:rPr lang="en-US" dirty="0" smtClean="0"/>
              <a:t> de </a:t>
            </a:r>
            <a:r>
              <a:rPr lang="en-US" dirty="0" err="1" smtClean="0"/>
              <a:t>acces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circulatie</a:t>
            </a:r>
            <a:r>
              <a:rPr lang="en-US" dirty="0" smtClean="0"/>
              <a:t>;</a:t>
            </a:r>
          </a:p>
          <a:p>
            <a:pPr marL="0" indent="-273050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testa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Atestat</Template>
  <TotalTime>73</TotalTime>
  <Words>1203</Words>
  <Application>Microsoft Office PowerPoint</Application>
  <PresentationFormat>Hârtie A4 (210x297 mm)</PresentationFormat>
  <Paragraphs>409</Paragraphs>
  <Slides>37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37</vt:i4>
      </vt:variant>
    </vt:vector>
  </HeadingPairs>
  <TitlesOfParts>
    <vt:vector size="38" baseType="lpstr">
      <vt:lpstr>Atestat</vt:lpstr>
      <vt:lpstr>Colegiul national “tudor vladimirescu”</vt:lpstr>
      <vt:lpstr>Diapozitivul 2</vt:lpstr>
      <vt:lpstr>CUPRINS</vt:lpstr>
      <vt:lpstr>Diapozitivul 4</vt:lpstr>
      <vt:lpstr>Diapozitivul 5</vt:lpstr>
      <vt:lpstr>SCENARIU</vt:lpstr>
      <vt:lpstr>Diapozitivul 7</vt:lpstr>
      <vt:lpstr>REGULI STRUCTURALE</vt:lpstr>
      <vt:lpstr>Diapozitivul 9</vt:lpstr>
      <vt:lpstr>FLUXUL AFACERII</vt:lpstr>
      <vt:lpstr>Diapozitivul 11</vt:lpstr>
      <vt:lpstr>Diapozitivul 12</vt:lpstr>
      <vt:lpstr>Diapozitivul 13</vt:lpstr>
      <vt:lpstr>Diapozitivul 14</vt:lpstr>
      <vt:lpstr>Diapozitivul 15</vt:lpstr>
      <vt:lpstr>Diapozitivul 16</vt:lpstr>
      <vt:lpstr>Diapozitivul 17</vt:lpstr>
      <vt:lpstr>Diapozitivul 18</vt:lpstr>
      <vt:lpstr>Diapozitivul 19</vt:lpstr>
      <vt:lpstr>Diapozitivul 20</vt:lpstr>
      <vt:lpstr>Diapozitivul 21</vt:lpstr>
      <vt:lpstr>Diapozitivul 22</vt:lpstr>
      <vt:lpstr>Diapozitivul 23</vt:lpstr>
      <vt:lpstr>Diapozitivul 24</vt:lpstr>
      <vt:lpstr>Diapozitivul 25</vt:lpstr>
      <vt:lpstr>Diapozitivul 26</vt:lpstr>
      <vt:lpstr>Diapozitivul 27</vt:lpstr>
      <vt:lpstr>Diapozitivul 28</vt:lpstr>
      <vt:lpstr>Diapozitivul 29</vt:lpstr>
      <vt:lpstr>Diapozitivul 30</vt:lpstr>
      <vt:lpstr>Diapozitivul 31</vt:lpstr>
      <vt:lpstr>Diapozitivul 32</vt:lpstr>
      <vt:lpstr>Diapozitivul 33</vt:lpstr>
      <vt:lpstr>Diapozitivul 34</vt:lpstr>
      <vt:lpstr>Diapozitivul 35</vt:lpstr>
      <vt:lpstr>Diapozitivul 36</vt:lpstr>
      <vt:lpstr>bibliografie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Colegiul national “tudor vladimirescu”</dc:title>
  <dc:creator>elev</dc:creator>
  <cp:lastModifiedBy>user</cp:lastModifiedBy>
  <cp:revision>9</cp:revision>
  <dcterms:created xsi:type="dcterms:W3CDTF">2011-05-04T07:39:23Z</dcterms:created>
  <dcterms:modified xsi:type="dcterms:W3CDTF">2011-05-05T06:43:45Z</dcterms:modified>
</cp:coreProperties>
</file>